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8" r:id="rId2"/>
    <p:sldId id="267" r:id="rId3"/>
    <p:sldId id="271" r:id="rId4"/>
    <p:sldId id="257" r:id="rId5"/>
    <p:sldId id="268" r:id="rId6"/>
    <p:sldId id="259" r:id="rId7"/>
    <p:sldId id="274" r:id="rId8"/>
    <p:sldId id="260" r:id="rId9"/>
    <p:sldId id="261" r:id="rId10"/>
    <p:sldId id="262" r:id="rId11"/>
    <p:sldId id="272"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17" d="100"/>
          <a:sy n="117" d="100"/>
        </p:scale>
        <p:origin x="276"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2C1681-A34C-43EE-8DA0-88F31079A7A3}" type="datetimeFigureOut">
              <a:rPr lang="en-US" smtClean="0"/>
              <a:t>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70D0B-E823-476E-B905-F1EE9487F89C}" type="slidenum">
              <a:rPr lang="en-US" smtClean="0"/>
              <a:t>‹#›</a:t>
            </a:fld>
            <a:endParaRPr lang="en-US"/>
          </a:p>
        </p:txBody>
      </p:sp>
    </p:spTree>
    <p:extLst>
      <p:ext uri="{BB962C8B-B14F-4D97-AF65-F5344CB8AC3E}">
        <p14:creationId xmlns:p14="http://schemas.microsoft.com/office/powerpoint/2010/main" val="2336299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2B1D-7730-6C95-E26F-690303C0D1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03E7C9-DA46-EAB3-544F-7D304611C392}"/>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0DA8C6-A2A0-3DE4-E83F-6024D0B2BF7D}"/>
              </a:ext>
            </a:extLst>
          </p:cNvPr>
          <p:cNvSpPr>
            <a:spLocks noGrp="1"/>
          </p:cNvSpPr>
          <p:nvPr>
            <p:ph type="dt" sz="half" idx="10"/>
          </p:nvPr>
        </p:nvSpPr>
        <p:spPr/>
        <p:txBody>
          <a:bodyPr/>
          <a:lstStyle/>
          <a:p>
            <a:fld id="{B540E9C2-2AEF-4280-BA32-2DD71750B01E}" type="datetime1">
              <a:rPr lang="en-US" smtClean="0"/>
              <a:t>2/7/2023</a:t>
            </a:fld>
            <a:endParaRPr lang="en-US"/>
          </a:p>
        </p:txBody>
      </p:sp>
      <p:sp>
        <p:nvSpPr>
          <p:cNvPr id="5" name="Footer Placeholder 4">
            <a:extLst>
              <a:ext uri="{FF2B5EF4-FFF2-40B4-BE49-F238E27FC236}">
                <a16:creationId xmlns:a16="http://schemas.microsoft.com/office/drawing/2014/main" id="{8552EDAD-8A9A-FE1B-DAAE-BD9593A48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68E97-30AD-A662-B227-3D1F72915686}"/>
              </a:ext>
            </a:extLst>
          </p:cNvPr>
          <p:cNvSpPr>
            <a:spLocks noGrp="1"/>
          </p:cNvSpPr>
          <p:nvPr>
            <p:ph type="sldNum" sz="quarter" idx="12"/>
          </p:nvPr>
        </p:nvSpPr>
        <p:spPr/>
        <p:txBody>
          <a:bodyPr/>
          <a:lstStyle/>
          <a:p>
            <a:fld id="{F2B169C5-0C64-4145-B25B-51CDE906BD8B}" type="slidenum">
              <a:rPr lang="en-US" smtClean="0"/>
              <a:t>‹#›</a:t>
            </a:fld>
            <a:endParaRPr lang="en-US"/>
          </a:p>
        </p:txBody>
      </p:sp>
    </p:spTree>
    <p:extLst>
      <p:ext uri="{BB962C8B-B14F-4D97-AF65-F5344CB8AC3E}">
        <p14:creationId xmlns:p14="http://schemas.microsoft.com/office/powerpoint/2010/main" val="1829431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1DFFA-0B97-7463-F82E-936295C34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67D41E-7BC7-A3A4-8478-C3EA7638D9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01BCD-0022-A281-FC54-AD0F99D87AEC}"/>
              </a:ext>
            </a:extLst>
          </p:cNvPr>
          <p:cNvSpPr>
            <a:spLocks noGrp="1"/>
          </p:cNvSpPr>
          <p:nvPr>
            <p:ph type="dt" sz="half" idx="10"/>
          </p:nvPr>
        </p:nvSpPr>
        <p:spPr/>
        <p:txBody>
          <a:bodyPr/>
          <a:lstStyle/>
          <a:p>
            <a:fld id="{8072DB88-AFAE-4592-8DEC-675AD191A4FF}" type="datetime1">
              <a:rPr lang="en-US" smtClean="0"/>
              <a:t>2/7/2023</a:t>
            </a:fld>
            <a:endParaRPr lang="en-US"/>
          </a:p>
        </p:txBody>
      </p:sp>
      <p:sp>
        <p:nvSpPr>
          <p:cNvPr id="5" name="Footer Placeholder 4">
            <a:extLst>
              <a:ext uri="{FF2B5EF4-FFF2-40B4-BE49-F238E27FC236}">
                <a16:creationId xmlns:a16="http://schemas.microsoft.com/office/drawing/2014/main" id="{858D9692-213D-E263-5176-C1EFB9027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642EC-E68F-9722-9EF8-24E04B604B0F}"/>
              </a:ext>
            </a:extLst>
          </p:cNvPr>
          <p:cNvSpPr>
            <a:spLocks noGrp="1"/>
          </p:cNvSpPr>
          <p:nvPr>
            <p:ph type="sldNum" sz="quarter" idx="12"/>
          </p:nvPr>
        </p:nvSpPr>
        <p:spPr/>
        <p:txBody>
          <a:bodyPr/>
          <a:lstStyle/>
          <a:p>
            <a:fld id="{F2B169C5-0C64-4145-B25B-51CDE906BD8B}" type="slidenum">
              <a:rPr lang="en-US" smtClean="0"/>
              <a:t>‹#›</a:t>
            </a:fld>
            <a:endParaRPr lang="en-US"/>
          </a:p>
        </p:txBody>
      </p:sp>
    </p:spTree>
    <p:extLst>
      <p:ext uri="{BB962C8B-B14F-4D97-AF65-F5344CB8AC3E}">
        <p14:creationId xmlns:p14="http://schemas.microsoft.com/office/powerpoint/2010/main" val="377773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F0B1B4-8CB9-93F9-7A28-DD675259A462}"/>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232D4D-B8EE-5B57-2974-EBD17102726D}"/>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F4CB74-B499-A077-DE68-1F95970F6395}"/>
              </a:ext>
            </a:extLst>
          </p:cNvPr>
          <p:cNvSpPr>
            <a:spLocks noGrp="1"/>
          </p:cNvSpPr>
          <p:nvPr>
            <p:ph type="dt" sz="half" idx="10"/>
          </p:nvPr>
        </p:nvSpPr>
        <p:spPr/>
        <p:txBody>
          <a:bodyPr/>
          <a:lstStyle/>
          <a:p>
            <a:fld id="{D951BEE3-4398-4199-83A0-2CA8EF0693DF}" type="datetime1">
              <a:rPr lang="en-US" smtClean="0"/>
              <a:t>2/7/2023</a:t>
            </a:fld>
            <a:endParaRPr lang="en-US"/>
          </a:p>
        </p:txBody>
      </p:sp>
      <p:sp>
        <p:nvSpPr>
          <p:cNvPr id="5" name="Footer Placeholder 4">
            <a:extLst>
              <a:ext uri="{FF2B5EF4-FFF2-40B4-BE49-F238E27FC236}">
                <a16:creationId xmlns:a16="http://schemas.microsoft.com/office/drawing/2014/main" id="{C85737A3-DA05-65E0-8625-6F19FF618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2202AF-1090-1F26-DCE6-80A513187E60}"/>
              </a:ext>
            </a:extLst>
          </p:cNvPr>
          <p:cNvSpPr>
            <a:spLocks noGrp="1"/>
          </p:cNvSpPr>
          <p:nvPr>
            <p:ph type="sldNum" sz="quarter" idx="12"/>
          </p:nvPr>
        </p:nvSpPr>
        <p:spPr/>
        <p:txBody>
          <a:bodyPr/>
          <a:lstStyle/>
          <a:p>
            <a:fld id="{F2B169C5-0C64-4145-B25B-51CDE906BD8B}" type="slidenum">
              <a:rPr lang="en-US" smtClean="0"/>
              <a:t>‹#›</a:t>
            </a:fld>
            <a:endParaRPr lang="en-US"/>
          </a:p>
        </p:txBody>
      </p:sp>
    </p:spTree>
    <p:extLst>
      <p:ext uri="{BB962C8B-B14F-4D97-AF65-F5344CB8AC3E}">
        <p14:creationId xmlns:p14="http://schemas.microsoft.com/office/powerpoint/2010/main" val="191855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9604-057A-D288-CBEF-5288EC1DA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CA54C6-4F40-B24A-31E6-95B0E945D5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DEB76-321B-47E5-0E16-AC54940BD187}"/>
              </a:ext>
            </a:extLst>
          </p:cNvPr>
          <p:cNvSpPr>
            <a:spLocks noGrp="1"/>
          </p:cNvSpPr>
          <p:nvPr>
            <p:ph type="dt" sz="half" idx="10"/>
          </p:nvPr>
        </p:nvSpPr>
        <p:spPr/>
        <p:txBody>
          <a:bodyPr/>
          <a:lstStyle/>
          <a:p>
            <a:fld id="{96281623-F7EF-4F53-90D2-3FC77FC732C1}" type="datetime1">
              <a:rPr lang="en-US" smtClean="0"/>
              <a:t>2/7/2023</a:t>
            </a:fld>
            <a:endParaRPr lang="en-US"/>
          </a:p>
        </p:txBody>
      </p:sp>
      <p:sp>
        <p:nvSpPr>
          <p:cNvPr id="5" name="Footer Placeholder 4">
            <a:extLst>
              <a:ext uri="{FF2B5EF4-FFF2-40B4-BE49-F238E27FC236}">
                <a16:creationId xmlns:a16="http://schemas.microsoft.com/office/drawing/2014/main" id="{9E1F6F38-16F3-6452-51E9-ACBA43756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0B7110-127C-0D95-1B8D-705F210DA8B8}"/>
              </a:ext>
            </a:extLst>
          </p:cNvPr>
          <p:cNvSpPr>
            <a:spLocks noGrp="1"/>
          </p:cNvSpPr>
          <p:nvPr>
            <p:ph type="sldNum" sz="quarter" idx="12"/>
          </p:nvPr>
        </p:nvSpPr>
        <p:spPr/>
        <p:txBody>
          <a:bodyPr/>
          <a:lstStyle/>
          <a:p>
            <a:fld id="{F2B169C5-0C64-4145-B25B-51CDE906BD8B}" type="slidenum">
              <a:rPr lang="en-US" smtClean="0"/>
              <a:t>‹#›</a:t>
            </a:fld>
            <a:endParaRPr lang="en-US"/>
          </a:p>
        </p:txBody>
      </p:sp>
    </p:spTree>
    <p:extLst>
      <p:ext uri="{BB962C8B-B14F-4D97-AF65-F5344CB8AC3E}">
        <p14:creationId xmlns:p14="http://schemas.microsoft.com/office/powerpoint/2010/main" val="331585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23F41-09D1-A3A4-299C-9D4CC6EA8B31}"/>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4D0CFE-0E18-7351-2EBB-2BE8AC67ED66}"/>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41C0E5-D9E4-DD19-69FB-0BBF7E18803E}"/>
              </a:ext>
            </a:extLst>
          </p:cNvPr>
          <p:cNvSpPr>
            <a:spLocks noGrp="1"/>
          </p:cNvSpPr>
          <p:nvPr>
            <p:ph type="dt" sz="half" idx="10"/>
          </p:nvPr>
        </p:nvSpPr>
        <p:spPr/>
        <p:txBody>
          <a:bodyPr/>
          <a:lstStyle/>
          <a:p>
            <a:fld id="{58D8F81B-4D0D-44F8-AE43-EA94D6EA81ED}" type="datetime1">
              <a:rPr lang="en-US" smtClean="0"/>
              <a:t>2/7/2023</a:t>
            </a:fld>
            <a:endParaRPr lang="en-US"/>
          </a:p>
        </p:txBody>
      </p:sp>
      <p:sp>
        <p:nvSpPr>
          <p:cNvPr id="5" name="Footer Placeholder 4">
            <a:extLst>
              <a:ext uri="{FF2B5EF4-FFF2-40B4-BE49-F238E27FC236}">
                <a16:creationId xmlns:a16="http://schemas.microsoft.com/office/drawing/2014/main" id="{46E6CA6A-A93E-916D-A81D-0EEF40A5E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DF4F37-22B4-BB1F-F0C0-82D28BBFC3CA}"/>
              </a:ext>
            </a:extLst>
          </p:cNvPr>
          <p:cNvSpPr>
            <a:spLocks noGrp="1"/>
          </p:cNvSpPr>
          <p:nvPr>
            <p:ph type="sldNum" sz="quarter" idx="12"/>
          </p:nvPr>
        </p:nvSpPr>
        <p:spPr/>
        <p:txBody>
          <a:bodyPr/>
          <a:lstStyle/>
          <a:p>
            <a:fld id="{F2B169C5-0C64-4145-B25B-51CDE906BD8B}" type="slidenum">
              <a:rPr lang="en-US" smtClean="0"/>
              <a:t>‹#›</a:t>
            </a:fld>
            <a:endParaRPr lang="en-US"/>
          </a:p>
        </p:txBody>
      </p:sp>
    </p:spTree>
    <p:extLst>
      <p:ext uri="{BB962C8B-B14F-4D97-AF65-F5344CB8AC3E}">
        <p14:creationId xmlns:p14="http://schemas.microsoft.com/office/powerpoint/2010/main" val="498110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7CCA-7728-0BE2-CD81-D7165E968C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C06142-9F38-70D9-23FA-C7D7EFAD13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5D63F8-3226-9454-2C21-D47D4A5260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85CCCA-F095-9122-89A8-A765C9B631EB}"/>
              </a:ext>
            </a:extLst>
          </p:cNvPr>
          <p:cNvSpPr>
            <a:spLocks noGrp="1"/>
          </p:cNvSpPr>
          <p:nvPr>
            <p:ph type="dt" sz="half" idx="10"/>
          </p:nvPr>
        </p:nvSpPr>
        <p:spPr/>
        <p:txBody>
          <a:bodyPr/>
          <a:lstStyle/>
          <a:p>
            <a:fld id="{114862B3-F4CB-4298-A1FE-2DFCD415F8E0}" type="datetime1">
              <a:rPr lang="en-US" smtClean="0"/>
              <a:t>2/7/2023</a:t>
            </a:fld>
            <a:endParaRPr lang="en-US"/>
          </a:p>
        </p:txBody>
      </p:sp>
      <p:sp>
        <p:nvSpPr>
          <p:cNvPr id="6" name="Footer Placeholder 5">
            <a:extLst>
              <a:ext uri="{FF2B5EF4-FFF2-40B4-BE49-F238E27FC236}">
                <a16:creationId xmlns:a16="http://schemas.microsoft.com/office/drawing/2014/main" id="{35AA67C5-5751-2F64-1464-735FC32822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B78E1D-2257-894D-3574-931D6D20ABA4}"/>
              </a:ext>
            </a:extLst>
          </p:cNvPr>
          <p:cNvSpPr>
            <a:spLocks noGrp="1"/>
          </p:cNvSpPr>
          <p:nvPr>
            <p:ph type="sldNum" sz="quarter" idx="12"/>
          </p:nvPr>
        </p:nvSpPr>
        <p:spPr/>
        <p:txBody>
          <a:bodyPr/>
          <a:lstStyle/>
          <a:p>
            <a:fld id="{F2B169C5-0C64-4145-B25B-51CDE906BD8B}" type="slidenum">
              <a:rPr lang="en-US" smtClean="0"/>
              <a:t>‹#›</a:t>
            </a:fld>
            <a:endParaRPr lang="en-US"/>
          </a:p>
        </p:txBody>
      </p:sp>
    </p:spTree>
    <p:extLst>
      <p:ext uri="{BB962C8B-B14F-4D97-AF65-F5344CB8AC3E}">
        <p14:creationId xmlns:p14="http://schemas.microsoft.com/office/powerpoint/2010/main" val="2509086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9F54-256D-0B78-0653-7C4F7D15F41D}"/>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804868-C2AC-5470-818F-0672C0008ED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EF6249-8EBC-A6B9-83D4-77262A3775B1}"/>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29C78A-E6C3-6DC0-9A2D-1EB603E6F957}"/>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C988A0-6539-1426-556F-5E4FC55DB910}"/>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BBEEB9-1AA8-3C43-4393-A7BFACA925AE}"/>
              </a:ext>
            </a:extLst>
          </p:cNvPr>
          <p:cNvSpPr>
            <a:spLocks noGrp="1"/>
          </p:cNvSpPr>
          <p:nvPr>
            <p:ph type="dt" sz="half" idx="10"/>
          </p:nvPr>
        </p:nvSpPr>
        <p:spPr/>
        <p:txBody>
          <a:bodyPr/>
          <a:lstStyle/>
          <a:p>
            <a:fld id="{02AFD6E1-6826-434F-8F43-F096B9EB7ACB}" type="datetime1">
              <a:rPr lang="en-US" smtClean="0"/>
              <a:t>2/7/2023</a:t>
            </a:fld>
            <a:endParaRPr lang="en-US"/>
          </a:p>
        </p:txBody>
      </p:sp>
      <p:sp>
        <p:nvSpPr>
          <p:cNvPr id="8" name="Footer Placeholder 7">
            <a:extLst>
              <a:ext uri="{FF2B5EF4-FFF2-40B4-BE49-F238E27FC236}">
                <a16:creationId xmlns:a16="http://schemas.microsoft.com/office/drawing/2014/main" id="{3309B3EA-6E66-2FEF-D4B3-69EED6B5CD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C280E9-52A8-250E-1DC0-8A4532FB86F2}"/>
              </a:ext>
            </a:extLst>
          </p:cNvPr>
          <p:cNvSpPr>
            <a:spLocks noGrp="1"/>
          </p:cNvSpPr>
          <p:nvPr>
            <p:ph type="sldNum" sz="quarter" idx="12"/>
          </p:nvPr>
        </p:nvSpPr>
        <p:spPr/>
        <p:txBody>
          <a:bodyPr/>
          <a:lstStyle/>
          <a:p>
            <a:fld id="{F2B169C5-0C64-4145-B25B-51CDE906BD8B}" type="slidenum">
              <a:rPr lang="en-US" smtClean="0"/>
              <a:t>‹#›</a:t>
            </a:fld>
            <a:endParaRPr lang="en-US"/>
          </a:p>
        </p:txBody>
      </p:sp>
    </p:spTree>
    <p:extLst>
      <p:ext uri="{BB962C8B-B14F-4D97-AF65-F5344CB8AC3E}">
        <p14:creationId xmlns:p14="http://schemas.microsoft.com/office/powerpoint/2010/main" val="391832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A310B-0E4B-256E-8615-9F2140B253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2DBD76-7C24-A9FA-D6EE-6FDC17317892}"/>
              </a:ext>
            </a:extLst>
          </p:cNvPr>
          <p:cNvSpPr>
            <a:spLocks noGrp="1"/>
          </p:cNvSpPr>
          <p:nvPr>
            <p:ph type="dt" sz="half" idx="10"/>
          </p:nvPr>
        </p:nvSpPr>
        <p:spPr/>
        <p:txBody>
          <a:bodyPr/>
          <a:lstStyle/>
          <a:p>
            <a:fld id="{C5C316E1-D621-4A71-8662-4113E2C033E8}" type="datetime1">
              <a:rPr lang="en-US" smtClean="0"/>
              <a:t>2/7/2023</a:t>
            </a:fld>
            <a:endParaRPr lang="en-US"/>
          </a:p>
        </p:txBody>
      </p:sp>
      <p:sp>
        <p:nvSpPr>
          <p:cNvPr id="4" name="Footer Placeholder 3">
            <a:extLst>
              <a:ext uri="{FF2B5EF4-FFF2-40B4-BE49-F238E27FC236}">
                <a16:creationId xmlns:a16="http://schemas.microsoft.com/office/drawing/2014/main" id="{4E0AE13E-F861-F211-393D-B68525BAC4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E27684-418A-9C2E-17A5-4C8B2ABB1A01}"/>
              </a:ext>
            </a:extLst>
          </p:cNvPr>
          <p:cNvSpPr>
            <a:spLocks noGrp="1"/>
          </p:cNvSpPr>
          <p:nvPr>
            <p:ph type="sldNum" sz="quarter" idx="12"/>
          </p:nvPr>
        </p:nvSpPr>
        <p:spPr/>
        <p:txBody>
          <a:bodyPr/>
          <a:lstStyle/>
          <a:p>
            <a:fld id="{F2B169C5-0C64-4145-B25B-51CDE906BD8B}" type="slidenum">
              <a:rPr lang="en-US" smtClean="0"/>
              <a:t>‹#›</a:t>
            </a:fld>
            <a:endParaRPr lang="en-US"/>
          </a:p>
        </p:txBody>
      </p:sp>
    </p:spTree>
    <p:extLst>
      <p:ext uri="{BB962C8B-B14F-4D97-AF65-F5344CB8AC3E}">
        <p14:creationId xmlns:p14="http://schemas.microsoft.com/office/powerpoint/2010/main" val="2787189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FD28A4-62BE-115D-0F5E-75E58C1D6A72}"/>
              </a:ext>
            </a:extLst>
          </p:cNvPr>
          <p:cNvSpPr>
            <a:spLocks noGrp="1"/>
          </p:cNvSpPr>
          <p:nvPr>
            <p:ph type="dt" sz="half" idx="10"/>
          </p:nvPr>
        </p:nvSpPr>
        <p:spPr/>
        <p:txBody>
          <a:bodyPr/>
          <a:lstStyle/>
          <a:p>
            <a:fld id="{058DC08C-6116-4BD7-BDE9-1664256CD038}" type="datetime1">
              <a:rPr lang="en-US" smtClean="0"/>
              <a:t>2/7/2023</a:t>
            </a:fld>
            <a:endParaRPr lang="en-US"/>
          </a:p>
        </p:txBody>
      </p:sp>
      <p:sp>
        <p:nvSpPr>
          <p:cNvPr id="3" name="Footer Placeholder 2">
            <a:extLst>
              <a:ext uri="{FF2B5EF4-FFF2-40B4-BE49-F238E27FC236}">
                <a16:creationId xmlns:a16="http://schemas.microsoft.com/office/drawing/2014/main" id="{E09074EC-B02B-FBFB-3FD2-CD5E6DC59A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F7AA0D-1D15-67BF-7462-A79A07E24ED5}"/>
              </a:ext>
            </a:extLst>
          </p:cNvPr>
          <p:cNvSpPr>
            <a:spLocks noGrp="1"/>
          </p:cNvSpPr>
          <p:nvPr>
            <p:ph type="sldNum" sz="quarter" idx="12"/>
          </p:nvPr>
        </p:nvSpPr>
        <p:spPr/>
        <p:txBody>
          <a:bodyPr/>
          <a:lstStyle/>
          <a:p>
            <a:fld id="{F2B169C5-0C64-4145-B25B-51CDE906BD8B}" type="slidenum">
              <a:rPr lang="en-US" smtClean="0"/>
              <a:t>‹#›</a:t>
            </a:fld>
            <a:endParaRPr lang="en-US"/>
          </a:p>
        </p:txBody>
      </p:sp>
    </p:spTree>
    <p:extLst>
      <p:ext uri="{BB962C8B-B14F-4D97-AF65-F5344CB8AC3E}">
        <p14:creationId xmlns:p14="http://schemas.microsoft.com/office/powerpoint/2010/main" val="4292531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F167-A9DE-60FB-FA52-89058C146C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92E025-D0A4-0440-3883-5191FBA81E9E}"/>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D8C55F-BBB7-DD5B-6120-322FD7FC2F41}"/>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BC7950-7BB1-7E4F-0C2C-C3DAF0708142}"/>
              </a:ext>
            </a:extLst>
          </p:cNvPr>
          <p:cNvSpPr>
            <a:spLocks noGrp="1"/>
          </p:cNvSpPr>
          <p:nvPr>
            <p:ph type="dt" sz="half" idx="10"/>
          </p:nvPr>
        </p:nvSpPr>
        <p:spPr/>
        <p:txBody>
          <a:bodyPr/>
          <a:lstStyle/>
          <a:p>
            <a:fld id="{BFF70949-678C-4B4F-91F3-D6B294FEBE88}" type="datetime1">
              <a:rPr lang="en-US" smtClean="0"/>
              <a:t>2/7/2023</a:t>
            </a:fld>
            <a:endParaRPr lang="en-US"/>
          </a:p>
        </p:txBody>
      </p:sp>
      <p:sp>
        <p:nvSpPr>
          <p:cNvPr id="6" name="Footer Placeholder 5">
            <a:extLst>
              <a:ext uri="{FF2B5EF4-FFF2-40B4-BE49-F238E27FC236}">
                <a16:creationId xmlns:a16="http://schemas.microsoft.com/office/drawing/2014/main" id="{07EA5BE7-4E63-20C5-3C08-C01BA098B0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0B86D3-51D5-A490-FF05-0C47499615FD}"/>
              </a:ext>
            </a:extLst>
          </p:cNvPr>
          <p:cNvSpPr>
            <a:spLocks noGrp="1"/>
          </p:cNvSpPr>
          <p:nvPr>
            <p:ph type="sldNum" sz="quarter" idx="12"/>
          </p:nvPr>
        </p:nvSpPr>
        <p:spPr/>
        <p:txBody>
          <a:bodyPr/>
          <a:lstStyle/>
          <a:p>
            <a:fld id="{F2B169C5-0C64-4145-B25B-51CDE906BD8B}" type="slidenum">
              <a:rPr lang="en-US" smtClean="0"/>
              <a:t>‹#›</a:t>
            </a:fld>
            <a:endParaRPr lang="en-US"/>
          </a:p>
        </p:txBody>
      </p:sp>
    </p:spTree>
    <p:extLst>
      <p:ext uri="{BB962C8B-B14F-4D97-AF65-F5344CB8AC3E}">
        <p14:creationId xmlns:p14="http://schemas.microsoft.com/office/powerpoint/2010/main" val="3708343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D872-969E-BA5A-EC81-B8E9CA0A00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1BD4A3-C91B-575C-96BC-5FFE5B939BC5}"/>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D615D79F-102C-2942-028F-4537E4E8932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F954EA-CBE8-A286-CB7B-D9D7AB75FF7C}"/>
              </a:ext>
            </a:extLst>
          </p:cNvPr>
          <p:cNvSpPr>
            <a:spLocks noGrp="1"/>
          </p:cNvSpPr>
          <p:nvPr>
            <p:ph type="dt" sz="half" idx="10"/>
          </p:nvPr>
        </p:nvSpPr>
        <p:spPr/>
        <p:txBody>
          <a:bodyPr/>
          <a:lstStyle/>
          <a:p>
            <a:fld id="{8B0D01B0-1B0E-4517-877B-1DAEC2422EAD}" type="datetime1">
              <a:rPr lang="en-US" smtClean="0"/>
              <a:t>2/7/2023</a:t>
            </a:fld>
            <a:endParaRPr lang="en-US"/>
          </a:p>
        </p:txBody>
      </p:sp>
      <p:sp>
        <p:nvSpPr>
          <p:cNvPr id="6" name="Footer Placeholder 5">
            <a:extLst>
              <a:ext uri="{FF2B5EF4-FFF2-40B4-BE49-F238E27FC236}">
                <a16:creationId xmlns:a16="http://schemas.microsoft.com/office/drawing/2014/main" id="{CEFB4AA1-FFF9-A98A-F7A3-2AC9933238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FDAA1-4083-7E9D-FE97-2E3DB0DFADFB}"/>
              </a:ext>
            </a:extLst>
          </p:cNvPr>
          <p:cNvSpPr>
            <a:spLocks noGrp="1"/>
          </p:cNvSpPr>
          <p:nvPr>
            <p:ph type="sldNum" sz="quarter" idx="12"/>
          </p:nvPr>
        </p:nvSpPr>
        <p:spPr/>
        <p:txBody>
          <a:bodyPr/>
          <a:lstStyle/>
          <a:p>
            <a:fld id="{F2B169C5-0C64-4145-B25B-51CDE906BD8B}" type="slidenum">
              <a:rPr lang="en-US" smtClean="0"/>
              <a:t>‹#›</a:t>
            </a:fld>
            <a:endParaRPr lang="en-US"/>
          </a:p>
        </p:txBody>
      </p:sp>
    </p:spTree>
    <p:extLst>
      <p:ext uri="{BB962C8B-B14F-4D97-AF65-F5344CB8AC3E}">
        <p14:creationId xmlns:p14="http://schemas.microsoft.com/office/powerpoint/2010/main" val="394148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A3F840-F931-23B8-62A1-E908942E8B1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B79BBC-C752-E3E1-340C-60E4F6DF2D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6F181-47DF-2B76-43F9-849B42B78D5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5AB946-B1A4-418B-BB96-55A138E8CEFC}" type="datetime1">
              <a:rPr lang="en-US" smtClean="0"/>
              <a:t>2/7/2023</a:t>
            </a:fld>
            <a:endParaRPr lang="en-US"/>
          </a:p>
        </p:txBody>
      </p:sp>
      <p:sp>
        <p:nvSpPr>
          <p:cNvPr id="5" name="Footer Placeholder 4">
            <a:extLst>
              <a:ext uri="{FF2B5EF4-FFF2-40B4-BE49-F238E27FC236}">
                <a16:creationId xmlns:a16="http://schemas.microsoft.com/office/drawing/2014/main" id="{8C3D4EDE-ED94-6093-BC09-AC33ECFD507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73B3BD-6517-478C-1026-BBBBAD5F0FFA}"/>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169C5-0C64-4145-B25B-51CDE906BD8B}" type="slidenum">
              <a:rPr lang="en-US" smtClean="0"/>
              <a:t>‹#›</a:t>
            </a:fld>
            <a:endParaRPr lang="en-US"/>
          </a:p>
        </p:txBody>
      </p:sp>
    </p:spTree>
    <p:extLst>
      <p:ext uri="{BB962C8B-B14F-4D97-AF65-F5344CB8AC3E}">
        <p14:creationId xmlns:p14="http://schemas.microsoft.com/office/powerpoint/2010/main" val="1886562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55B6CE-1B17-5EC7-FCE9-096375A40133}"/>
              </a:ext>
            </a:extLst>
          </p:cNvPr>
          <p:cNvSpPr/>
          <p:nvPr/>
        </p:nvSpPr>
        <p:spPr>
          <a:xfrm>
            <a:off x="204107" y="163287"/>
            <a:ext cx="11781064" cy="411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aphicFrame>
        <p:nvGraphicFramePr>
          <p:cNvPr id="5" name="Object 4">
            <a:extLst>
              <a:ext uri="{FF2B5EF4-FFF2-40B4-BE49-F238E27FC236}">
                <a16:creationId xmlns:a16="http://schemas.microsoft.com/office/drawing/2014/main" id="{1B15163D-C1B7-385E-1852-11CFCD059FD6}"/>
              </a:ext>
            </a:extLst>
          </p:cNvPr>
          <p:cNvGraphicFramePr>
            <a:graphicFrameLocks noChangeAspect="1"/>
          </p:cNvGraphicFramePr>
          <p:nvPr>
            <p:extLst>
              <p:ext uri="{D42A27DB-BD31-4B8C-83A1-F6EECF244321}">
                <p14:modId xmlns:p14="http://schemas.microsoft.com/office/powerpoint/2010/main" val="88053834"/>
              </p:ext>
            </p:extLst>
          </p:nvPr>
        </p:nvGraphicFramePr>
        <p:xfrm>
          <a:off x="547502" y="4452031"/>
          <a:ext cx="3934695" cy="504688"/>
        </p:xfrm>
        <a:graphic>
          <a:graphicData uri="http://schemas.openxmlformats.org/presentationml/2006/ole">
            <mc:AlternateContent xmlns:mc="http://schemas.openxmlformats.org/markup-compatibility/2006">
              <mc:Choice xmlns:v="urn:schemas-microsoft-com:vml" Requires="v">
                <p:oleObj name="PDF" r:id="rId2" imgW="0" imgH="360" progId="FoxitReader.Document">
                  <p:embed/>
                </p:oleObj>
              </mc:Choice>
              <mc:Fallback>
                <p:oleObj name="PDF" r:id="rId2" imgW="0" imgH="360" progId="FoxitReader.Document">
                  <p:embed/>
                  <p:pic>
                    <p:nvPicPr>
                      <p:cNvPr id="9" name="Object 8">
                        <a:extLst>
                          <a:ext uri="{FF2B5EF4-FFF2-40B4-BE49-F238E27FC236}">
                            <a16:creationId xmlns:a16="http://schemas.microsoft.com/office/drawing/2014/main" id="{375C40A6-25E8-41B4-BA2F-F4AB8FD3DC6E}"/>
                          </a:ext>
                        </a:extLst>
                      </p:cNvPr>
                      <p:cNvPicPr/>
                      <p:nvPr/>
                    </p:nvPicPr>
                    <p:blipFill>
                      <a:blip r:embed="rId3"/>
                      <a:stretch>
                        <a:fillRect/>
                      </a:stretch>
                    </p:blipFill>
                    <p:spPr>
                      <a:xfrm>
                        <a:off x="547502" y="4452031"/>
                        <a:ext cx="3934695" cy="5046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F8F2C37A-73A4-FD07-8081-7CDBE6335748}"/>
              </a:ext>
            </a:extLst>
          </p:cNvPr>
          <p:cNvSpPr/>
          <p:nvPr/>
        </p:nvSpPr>
        <p:spPr>
          <a:xfrm>
            <a:off x="201387" y="5119008"/>
            <a:ext cx="11775621" cy="15403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FEC4534D-BAE9-3812-EF6F-A45ED986BE33}"/>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A5D9D0-2937-E1C5-93C1-402BD9E7CF39}"/>
              </a:ext>
            </a:extLst>
          </p:cNvPr>
          <p:cNvSpPr/>
          <p:nvPr/>
        </p:nvSpPr>
        <p:spPr>
          <a:xfrm>
            <a:off x="261259" y="6498771"/>
            <a:ext cx="11642271" cy="10069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4F0465-0A5D-897D-B0D3-399F2F6B9C42}"/>
              </a:ext>
            </a:extLst>
          </p:cNvPr>
          <p:cNvSpPr txBox="1"/>
          <p:nvPr/>
        </p:nvSpPr>
        <p:spPr>
          <a:xfrm>
            <a:off x="1383656" y="2653395"/>
            <a:ext cx="7120539" cy="954107"/>
          </a:xfrm>
          <a:prstGeom prst="rect">
            <a:avLst/>
          </a:prstGeom>
          <a:noFill/>
        </p:spPr>
        <p:txBody>
          <a:bodyPr wrap="none" rtlCol="0">
            <a:spAutoFit/>
          </a:bodyPr>
          <a:lstStyle/>
          <a:p>
            <a:pPr algn="ctr"/>
            <a:r>
              <a:rPr lang="en-US" sz="2800" dirty="0">
                <a:solidFill>
                  <a:schemeClr val="bg1"/>
                </a:solidFill>
              </a:rPr>
              <a:t>James Haiston and Richard Schnee</a:t>
            </a:r>
          </a:p>
          <a:p>
            <a:pPr algn="ctr"/>
            <a:r>
              <a:rPr lang="en-US" sz="2800" dirty="0">
                <a:solidFill>
                  <a:schemeClr val="bg1"/>
                </a:solidFill>
              </a:rPr>
              <a:t>(South Dakota School of Mines and Technology)</a:t>
            </a:r>
          </a:p>
        </p:txBody>
      </p:sp>
      <p:sp>
        <p:nvSpPr>
          <p:cNvPr id="11" name="TextBox 10">
            <a:extLst>
              <a:ext uri="{FF2B5EF4-FFF2-40B4-BE49-F238E27FC236}">
                <a16:creationId xmlns:a16="http://schemas.microsoft.com/office/drawing/2014/main" id="{57217039-50CA-3487-5A74-86D468C7A2D5}"/>
              </a:ext>
            </a:extLst>
          </p:cNvPr>
          <p:cNvSpPr txBox="1"/>
          <p:nvPr/>
        </p:nvSpPr>
        <p:spPr>
          <a:xfrm>
            <a:off x="3322864" y="5184322"/>
            <a:ext cx="5503366" cy="584775"/>
          </a:xfrm>
          <a:prstGeom prst="rect">
            <a:avLst/>
          </a:prstGeom>
          <a:noFill/>
        </p:spPr>
        <p:txBody>
          <a:bodyPr wrap="none" rtlCol="0">
            <a:spAutoFit/>
          </a:bodyPr>
          <a:lstStyle/>
          <a:p>
            <a:r>
              <a:rPr lang="en-US" sz="3200" dirty="0"/>
              <a:t>Presentation for Group Meeting</a:t>
            </a:r>
          </a:p>
        </p:txBody>
      </p:sp>
      <p:sp>
        <p:nvSpPr>
          <p:cNvPr id="12" name="TextBox 11">
            <a:extLst>
              <a:ext uri="{FF2B5EF4-FFF2-40B4-BE49-F238E27FC236}">
                <a16:creationId xmlns:a16="http://schemas.microsoft.com/office/drawing/2014/main" id="{388D702F-F859-7876-1CE0-55D495F66D20}"/>
              </a:ext>
            </a:extLst>
          </p:cNvPr>
          <p:cNvSpPr txBox="1"/>
          <p:nvPr/>
        </p:nvSpPr>
        <p:spPr>
          <a:xfrm>
            <a:off x="4947559" y="5804808"/>
            <a:ext cx="1878591" cy="523220"/>
          </a:xfrm>
          <a:prstGeom prst="rect">
            <a:avLst/>
          </a:prstGeom>
          <a:noFill/>
        </p:spPr>
        <p:txBody>
          <a:bodyPr wrap="none" rtlCol="0">
            <a:spAutoFit/>
          </a:bodyPr>
          <a:lstStyle/>
          <a:p>
            <a:r>
              <a:rPr lang="en-US" sz="2800" dirty="0"/>
              <a:t>Feb 7, 2023</a:t>
            </a:r>
          </a:p>
        </p:txBody>
      </p:sp>
      <p:sp>
        <p:nvSpPr>
          <p:cNvPr id="13" name="TextBox 12">
            <a:extLst>
              <a:ext uri="{FF2B5EF4-FFF2-40B4-BE49-F238E27FC236}">
                <a16:creationId xmlns:a16="http://schemas.microsoft.com/office/drawing/2014/main" id="{A2165A0D-56BF-9267-9618-80204E614FC9}"/>
              </a:ext>
            </a:extLst>
          </p:cNvPr>
          <p:cNvSpPr txBox="1"/>
          <p:nvPr/>
        </p:nvSpPr>
        <p:spPr>
          <a:xfrm>
            <a:off x="775608" y="730184"/>
            <a:ext cx="8497981" cy="1569660"/>
          </a:xfrm>
          <a:prstGeom prst="rect">
            <a:avLst/>
          </a:prstGeom>
          <a:noFill/>
        </p:spPr>
        <p:txBody>
          <a:bodyPr wrap="square" rtlCol="0">
            <a:spAutoFit/>
          </a:bodyPr>
          <a:lstStyle/>
          <a:p>
            <a:pPr algn="ctr"/>
            <a:r>
              <a:rPr lang="en-US" sz="4800" dirty="0">
                <a:solidFill>
                  <a:schemeClr val="bg1"/>
                </a:solidFill>
              </a:rPr>
              <a:t>Determination of the Radon Reduction of the ES Carbon Trap</a:t>
            </a:r>
          </a:p>
        </p:txBody>
      </p:sp>
      <p:pic>
        <p:nvPicPr>
          <p:cNvPr id="15" name="Picture 14" descr="A picture containing text, tree, set&#10;&#10;Description automatically generated">
            <a:extLst>
              <a:ext uri="{FF2B5EF4-FFF2-40B4-BE49-F238E27FC236}">
                <a16:creationId xmlns:a16="http://schemas.microsoft.com/office/drawing/2014/main" id="{7C5AEC4D-980D-EEB9-104A-05CDFECA8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9081" y="970190"/>
            <a:ext cx="1724025" cy="2647951"/>
          </a:xfrm>
          <a:prstGeom prst="rect">
            <a:avLst/>
          </a:prstGeom>
        </p:spPr>
      </p:pic>
      <p:sp>
        <p:nvSpPr>
          <p:cNvPr id="2" name="Date Placeholder 1">
            <a:extLst>
              <a:ext uri="{FF2B5EF4-FFF2-40B4-BE49-F238E27FC236}">
                <a16:creationId xmlns:a16="http://schemas.microsoft.com/office/drawing/2014/main" id="{8A2D5AB1-1CBC-183C-4157-F0FEAB1C092C}"/>
              </a:ext>
            </a:extLst>
          </p:cNvPr>
          <p:cNvSpPr>
            <a:spLocks noGrp="1"/>
          </p:cNvSpPr>
          <p:nvPr>
            <p:ph type="dt" sz="half" idx="10"/>
          </p:nvPr>
        </p:nvSpPr>
        <p:spPr/>
        <p:txBody>
          <a:bodyPr/>
          <a:lstStyle/>
          <a:p>
            <a:fld id="{53A794D5-D34E-40F8-A699-94AA120F650F}" type="datetime1">
              <a:rPr lang="en-US" smtClean="0"/>
              <a:t>2/7/2023</a:t>
            </a:fld>
            <a:endParaRPr lang="en-US"/>
          </a:p>
        </p:txBody>
      </p:sp>
      <p:sp>
        <p:nvSpPr>
          <p:cNvPr id="3" name="Slide Number Placeholder 2">
            <a:extLst>
              <a:ext uri="{FF2B5EF4-FFF2-40B4-BE49-F238E27FC236}">
                <a16:creationId xmlns:a16="http://schemas.microsoft.com/office/drawing/2014/main" id="{4F03E02B-3F53-722D-7F1E-6DECB35FAE2A}"/>
              </a:ext>
            </a:extLst>
          </p:cNvPr>
          <p:cNvSpPr>
            <a:spLocks noGrp="1"/>
          </p:cNvSpPr>
          <p:nvPr>
            <p:ph type="sldNum" sz="quarter" idx="12"/>
          </p:nvPr>
        </p:nvSpPr>
        <p:spPr/>
        <p:txBody>
          <a:bodyPr/>
          <a:lstStyle/>
          <a:p>
            <a:fld id="{F2B169C5-0C64-4145-B25B-51CDE906BD8B}" type="slidenum">
              <a:rPr lang="en-US" smtClean="0"/>
              <a:t>1</a:t>
            </a:fld>
            <a:endParaRPr lang="en-US"/>
          </a:p>
        </p:txBody>
      </p:sp>
    </p:spTree>
    <p:extLst>
      <p:ext uri="{BB962C8B-B14F-4D97-AF65-F5344CB8AC3E}">
        <p14:creationId xmlns:p14="http://schemas.microsoft.com/office/powerpoint/2010/main" val="4082260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1EBB6-0E16-B5EE-C3DD-635DDD6D2A39}"/>
              </a:ext>
            </a:extLst>
          </p:cNvPr>
          <p:cNvSpPr/>
          <p:nvPr/>
        </p:nvSpPr>
        <p:spPr>
          <a:xfrm>
            <a:off x="204107" y="163286"/>
            <a:ext cx="11781064" cy="122464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07B870-A317-42B7-B42D-D94FC2F0170E}"/>
              </a:ext>
            </a:extLst>
          </p:cNvPr>
          <p:cNvSpPr>
            <a:spLocks noGrp="1"/>
          </p:cNvSpPr>
          <p:nvPr>
            <p:ph type="title"/>
          </p:nvPr>
        </p:nvSpPr>
        <p:spPr>
          <a:xfrm>
            <a:off x="81644" y="495754"/>
            <a:ext cx="11985171" cy="696232"/>
          </a:xfrm>
        </p:spPr>
        <p:txBody>
          <a:bodyPr>
            <a:normAutofit fontScale="90000"/>
          </a:bodyPr>
          <a:lstStyle/>
          <a:p>
            <a:pPr algn="ctr"/>
            <a:r>
              <a:rPr lang="en-US" dirty="0">
                <a:solidFill>
                  <a:schemeClr val="bg1"/>
                </a:solidFill>
              </a:rPr>
              <a:t>2c: Determine the Carbon Trap Efficiency for</a:t>
            </a:r>
            <a:br>
              <a:rPr lang="en-US" dirty="0">
                <a:solidFill>
                  <a:schemeClr val="bg1"/>
                </a:solidFill>
              </a:rPr>
            </a:br>
            <a:r>
              <a:rPr lang="en-US" dirty="0">
                <a:solidFill>
                  <a:schemeClr val="bg1"/>
                </a:solidFill>
              </a:rPr>
              <a:t>Pylon Test</a:t>
            </a: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08062BB0-5C49-2B0F-6A7D-7DA16F165A73}"/>
                  </a:ext>
                </a:extLst>
              </p:cNvPr>
              <p:cNvSpPr>
                <a:spLocks noGrp="1"/>
              </p:cNvSpPr>
              <p:nvPr>
                <p:ph idx="1"/>
              </p:nvPr>
            </p:nvSpPr>
            <p:spPr>
              <a:xfrm>
                <a:off x="1189264" y="1441902"/>
                <a:ext cx="10515600" cy="4351338"/>
              </a:xfrm>
            </p:spPr>
            <p:txBody>
              <a:bodyPr>
                <a:noAutofit/>
              </a:bodyPr>
              <a:lstStyle/>
              <a:p>
                <a:pPr marL="0" indent="0">
                  <a:buNone/>
                </a:pPr>
                <a:r>
                  <a:rPr lang="en-US" sz="2000" dirty="0"/>
                  <a:t>Data: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 </m:t>
                        </m:r>
                        <m:r>
                          <a:rPr lang="en-US" sz="2000" b="0" i="1" smtClean="0">
                            <a:latin typeface="Cambria Math" panose="02040503050406030204" pitchFamily="18" charset="0"/>
                          </a:rPr>
                          <m:t>𝑖</m:t>
                        </m:r>
                      </m:sub>
                    </m:sSub>
                    <m:r>
                      <a:rPr lang="en-US" sz="2000" b="0" i="1" smtClean="0">
                        <a:latin typeface="Cambria Math" panose="02040503050406030204" pitchFamily="18" charset="0"/>
                      </a:rPr>
                      <m:t>=40 </m:t>
                    </m:r>
                    <m:r>
                      <a:rPr lang="en-US" sz="2000" b="0" i="1" smtClean="0">
                        <a:latin typeface="Cambria Math" panose="02040503050406030204" pitchFamily="18" charset="0"/>
                      </a:rPr>
                      <m:t>𝑚𝑖𝑛</m:t>
                    </m:r>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𝑓</m:t>
                        </m:r>
                      </m:sub>
                    </m:sSub>
                    <m:r>
                      <a:rPr lang="en-US" sz="2000" b="0" i="1" smtClean="0">
                        <a:latin typeface="Cambria Math" panose="02040503050406030204" pitchFamily="18" charset="0"/>
                      </a:rPr>
                      <m:t>=340 </m:t>
                    </m:r>
                    <m:r>
                      <a:rPr lang="en-US" sz="2000" b="0" i="1" smtClean="0">
                        <a:latin typeface="Cambria Math" panose="02040503050406030204" pitchFamily="18" charset="0"/>
                      </a:rPr>
                      <m:t>𝑚𝑖𝑛</m:t>
                    </m:r>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𝑡𝑜𝑡𝑎𝑙</m:t>
                        </m:r>
                      </m:sub>
                    </m:sSub>
                    <m:r>
                      <a:rPr lang="en-US" sz="2000" b="0" i="1" smtClean="0">
                        <a:latin typeface="Cambria Math" panose="02040503050406030204" pitchFamily="18" charset="0"/>
                      </a:rPr>
                      <m:t>=300</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min</m:t>
                        </m:r>
                      </m:fName>
                      <m:e>
                        <m:r>
                          <a:rPr lang="en-US" sz="2000" b="0" i="1" smtClean="0">
                            <a:latin typeface="Cambria Math" panose="02040503050406030204" pitchFamily="18" charset="0"/>
                          </a:rPr>
                          <m:t>=5 </m:t>
                        </m:r>
                        <m:r>
                          <a:rPr lang="en-US" sz="2000" b="0" i="1" smtClean="0">
                            <a:latin typeface="Cambria Math" panose="02040503050406030204" pitchFamily="18" charset="0"/>
                          </a:rPr>
                          <m:t>h𝑜𝑢𝑟𝑠</m:t>
                        </m:r>
                        <m:r>
                          <a:rPr lang="en-US" sz="2000" b="0" i="1" smtClean="0">
                            <a:latin typeface="Cambria Math" panose="02040503050406030204" pitchFamily="18" charset="0"/>
                          </a:rPr>
                          <m:t>,</m:t>
                        </m:r>
                      </m:e>
                    </m:func>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𝑛𝑢𝑚</m:t>
                        </m:r>
                      </m:e>
                      <m:sub>
                        <m:r>
                          <a:rPr lang="en-US" sz="2000" b="0" i="1" smtClean="0">
                            <a:latin typeface="Cambria Math" panose="02040503050406030204" pitchFamily="18" charset="0"/>
                          </a:rPr>
                          <m:t>𝑏𝑖𝑛𝑠</m:t>
                        </m:r>
                      </m:sub>
                    </m:sSub>
                    <m:r>
                      <a:rPr lang="en-US" sz="2000" b="0" i="1" smtClean="0">
                        <a:latin typeface="Cambria Math" panose="02040503050406030204" pitchFamily="18" charset="0"/>
                      </a:rPr>
                      <m:t>=30</m:t>
                    </m:r>
                  </m:oMath>
                </a14:m>
                <a:endParaRPr lang="en-US" sz="2000" b="0" dirty="0"/>
              </a:p>
              <a:p>
                <a:pPr marL="0" indent="0">
                  <a:buNone/>
                </a:pPr>
                <a:endParaRPr lang="en-US" sz="800" dirty="0"/>
              </a:p>
              <a:p>
                <a:pPr marL="0" indent="0">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𝑇𝑜𝑡𝑎𝑙</m:t>
                      </m:r>
                      <m:r>
                        <a:rPr lang="en-US" sz="2000" b="0" i="1" smtClean="0">
                          <a:latin typeface="Cambria Math" panose="02040503050406030204" pitchFamily="18" charset="0"/>
                        </a:rPr>
                        <m:t> </m:t>
                      </m:r>
                      <m:r>
                        <a:rPr lang="en-US" sz="2000" b="0" i="1" smtClean="0">
                          <a:latin typeface="Cambria Math" panose="02040503050406030204" pitchFamily="18" charset="0"/>
                        </a:rPr>
                        <m:t>𝑎𝑐𝑡𝑖𝑣𝑖𝑡𝑦</m:t>
                      </m:r>
                      <m:r>
                        <a:rPr lang="en-US" sz="2000" b="0" i="1" smtClean="0">
                          <a:latin typeface="Cambria Math" panose="02040503050406030204" pitchFamily="18" charset="0"/>
                        </a:rPr>
                        <m:t> </m:t>
                      </m:r>
                      <m:r>
                        <a:rPr lang="en-US" sz="2000" b="0" i="1" smtClean="0">
                          <a:latin typeface="Cambria Math" panose="02040503050406030204" pitchFamily="18" charset="0"/>
                        </a:rPr>
                        <m:t>𝑐𝑜𝑛𝑐𝑒𝑛𝑡𝑟𝑎𝑡𝑖𝑜𝑛</m:t>
                      </m:r>
                      <m:r>
                        <a:rPr lang="en-US" sz="2000" b="0" i="1" smtClean="0">
                          <a:latin typeface="Cambria Math" panose="02040503050406030204" pitchFamily="18" charset="0"/>
                        </a:rPr>
                        <m:t> </m:t>
                      </m:r>
                      <m:r>
                        <a:rPr lang="en-US" sz="2000" b="0" i="1" smtClean="0">
                          <a:latin typeface="Cambria Math" panose="02040503050406030204" pitchFamily="18" charset="0"/>
                        </a:rPr>
                        <m:t>𝑜𝑢𝑡𝑝𝑢𝑡</m:t>
                      </m:r>
                      <m:r>
                        <a:rPr lang="en-US" sz="2000" b="0" i="1" smtClean="0">
                          <a:latin typeface="Cambria Math" panose="02040503050406030204" pitchFamily="18" charset="0"/>
                        </a:rPr>
                        <m:t>=30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𝑚𝐵𝑞</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3</m:t>
                              </m:r>
                            </m:sup>
                          </m:sSup>
                        </m:den>
                      </m:f>
                    </m:oMath>
                  </m:oMathPara>
                </a14:m>
                <a:endParaRPr lang="en-US" sz="2000" dirty="0"/>
              </a:p>
              <a:p>
                <a:pPr marL="0" indent="0">
                  <a:buNone/>
                </a:pPr>
                <a:endParaRPr lang="en-US" sz="800" dirty="0"/>
              </a:p>
              <a:p>
                <a:pPr marL="0" indent="0">
                  <a:buNone/>
                </a:pP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𝑎𝑣𝑔</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30 </m:t>
                          </m:r>
                          <m:r>
                            <a:rPr lang="en-US" sz="2000" b="0" i="1" smtClean="0">
                              <a:latin typeface="Cambria Math" panose="02040503050406030204" pitchFamily="18" charset="0"/>
                            </a:rPr>
                            <m:t>𝐵𝑞</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3</m:t>
                              </m:r>
                            </m:sup>
                          </m:sSup>
                        </m:num>
                        <m:den>
                          <m:r>
                            <a:rPr lang="en-US" sz="2000" b="0" i="1" smtClean="0">
                              <a:latin typeface="Cambria Math" panose="02040503050406030204" pitchFamily="18" charset="0"/>
                            </a:rPr>
                            <m:t>30 </m:t>
                          </m:r>
                          <m:r>
                            <a:rPr lang="en-US" sz="2000" b="0" i="1" smtClean="0">
                              <a:latin typeface="Cambria Math" panose="02040503050406030204" pitchFamily="18" charset="0"/>
                            </a:rPr>
                            <m:t>𝑏𝑖𝑛𝑠</m:t>
                          </m:r>
                        </m:den>
                      </m:f>
                      <m:r>
                        <a:rPr lang="en-US" sz="2000" b="0" i="1" smtClean="0">
                          <a:latin typeface="Cambria Math" panose="02040503050406030204" pitchFamily="18" charset="0"/>
                        </a:rPr>
                        <m:t>=1.0</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𝐵𝑞</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3</m:t>
                              </m:r>
                            </m:sup>
                          </m:sSup>
                        </m:den>
                      </m:f>
                      <m:r>
                        <a:rPr lang="en-US" sz="2000" b="0" i="1" smtClean="0">
                          <a:latin typeface="Cambria Math" panose="02040503050406030204" pitchFamily="18" charset="0"/>
                        </a:rPr>
                        <m:t>=1.0</m:t>
                      </m:r>
                      <m:r>
                        <a:rPr lang="en-US" sz="2000" b="0" i="1" smtClean="0">
                          <a:latin typeface="Cambria Math" panose="02040503050406030204" pitchFamily="18" charset="0"/>
                        </a:rPr>
                        <m:t>𝑒</m:t>
                      </m:r>
                      <m:r>
                        <a:rPr lang="en-US" sz="2000" b="0" i="1" smtClean="0">
                          <a:latin typeface="Cambria Math" panose="02040503050406030204" pitchFamily="18" charset="0"/>
                        </a:rPr>
                        <m:t>3 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𝑚𝐵𝑞</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3</m:t>
                              </m:r>
                            </m:sup>
                          </m:sSup>
                        </m:den>
                      </m:f>
                      <m:r>
                        <a:rPr lang="en-US" sz="2000" b="0" i="1" smtClean="0">
                          <a:latin typeface="Cambria Math" panose="02040503050406030204" pitchFamily="18" charset="0"/>
                        </a:rPr>
                        <m:t> </m:t>
                      </m:r>
                    </m:oMath>
                  </m:oMathPara>
                </a14:m>
                <a:endParaRPr lang="en-US" sz="2000" dirty="0"/>
              </a:p>
              <a:p>
                <a:pPr marL="0" indent="0">
                  <a:buNone/>
                </a:pPr>
                <a:endParaRPr lang="en-US" sz="800" dirty="0"/>
              </a:p>
              <a:p>
                <a:pPr marL="0" indent="0">
                  <a:buNone/>
                </a:pPr>
                <a:r>
                  <a:rPr lang="en-US" sz="2000" dirty="0"/>
                  <a:t>Determining the average input activity from the pylon (from step 5)</a:t>
                </a:r>
              </a:p>
              <a:p>
                <a:pPr marL="0" indent="0">
                  <a:buNone/>
                </a:pPr>
                <a:endParaRPr lang="en-US" sz="800" dirty="0"/>
              </a:p>
              <a:p>
                <a:pPr marL="0" indent="0">
                  <a:buNone/>
                </a:pP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𝑎𝑣𝑔</m:t>
                      </m:r>
                      <m:r>
                        <a:rPr lang="en-US" sz="2000" b="0" i="1" smtClean="0">
                          <a:latin typeface="Cambria Math" panose="02040503050406030204" pitchFamily="18" charset="0"/>
                        </a:rPr>
                        <m:t>=1.48</m:t>
                      </m:r>
                      <m:r>
                        <a:rPr lang="en-US" sz="2000" b="0" i="1" smtClean="0">
                          <a:latin typeface="Cambria Math" panose="02040503050406030204" pitchFamily="18" charset="0"/>
                        </a:rPr>
                        <m:t>𝑒</m:t>
                      </m:r>
                      <m:r>
                        <a:rPr lang="en-US" sz="2000" b="0" i="1" smtClean="0">
                          <a:latin typeface="Cambria Math" panose="02040503050406030204" pitchFamily="18" charset="0"/>
                        </a:rPr>
                        <m:t>6 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𝑚𝐵𝑞</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3</m:t>
                              </m:r>
                            </m:sup>
                          </m:sSup>
                        </m:den>
                      </m:f>
                    </m:oMath>
                  </m:oMathPara>
                </a14:m>
                <a:endParaRPr lang="en-US" sz="2000" dirty="0"/>
              </a:p>
              <a:p>
                <a:pPr marL="0" indent="0">
                  <a:buNone/>
                </a:pPr>
                <a:r>
                  <a:rPr lang="en-US" sz="2000" dirty="0"/>
                  <a:t>The efficiency of the carbon trap is therefore at least (assuming the radon detected during the Pylon test was from the N2)</a:t>
                </a:r>
              </a:p>
              <a:p>
                <a:pPr marL="0" indent="0">
                  <a:buNone/>
                </a:pPr>
                <a:endParaRPr lang="en-US" sz="800" dirty="0"/>
              </a:p>
              <a:p>
                <a:pPr marL="0" indent="0">
                  <a:buNone/>
                </a:pP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𝐸𝑓𝑓</m:t>
                      </m:r>
                      <m:r>
                        <a:rPr lang="en-US" sz="2000" b="0" i="1" smtClean="0">
                          <a:latin typeface="Cambria Math" panose="02040503050406030204" pitchFamily="18" charset="0"/>
                        </a:rPr>
                        <m:t>=1 − </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1.0</m:t>
                              </m:r>
                              <m:r>
                                <a:rPr lang="en-US" sz="2000" i="1">
                                  <a:latin typeface="Cambria Math" panose="02040503050406030204" pitchFamily="18" charset="0"/>
                                </a:rPr>
                                <m:t>𝑒</m:t>
                              </m:r>
                              <m:r>
                                <a:rPr lang="en-US" sz="2000" i="1">
                                  <a:latin typeface="Cambria Math" panose="02040503050406030204" pitchFamily="18" charset="0"/>
                                </a:rPr>
                                <m:t>3 </m:t>
                              </m:r>
                              <m:f>
                                <m:fPr>
                                  <m:ctrlPr>
                                    <a:rPr lang="en-US" sz="2000" i="1">
                                      <a:latin typeface="Cambria Math" panose="02040503050406030204" pitchFamily="18" charset="0"/>
                                    </a:rPr>
                                  </m:ctrlPr>
                                </m:fPr>
                                <m:num>
                                  <m:r>
                                    <a:rPr lang="en-US" sz="2000" i="1">
                                      <a:latin typeface="Cambria Math" panose="02040503050406030204" pitchFamily="18" charset="0"/>
                                    </a:rPr>
                                    <m:t>𝑚𝐵𝑞</m:t>
                                  </m:r>
                                </m:num>
                                <m:den>
                                  <m:sSup>
                                    <m:sSupPr>
                                      <m:ctrlPr>
                                        <a:rPr lang="en-US" sz="2000" i="1">
                                          <a:latin typeface="Cambria Math" panose="02040503050406030204" pitchFamily="18" charset="0"/>
                                        </a:rPr>
                                      </m:ctrlPr>
                                    </m:sSupPr>
                                    <m:e>
                                      <m:r>
                                        <a:rPr lang="en-US" sz="2000" i="1">
                                          <a:latin typeface="Cambria Math" panose="02040503050406030204" pitchFamily="18" charset="0"/>
                                        </a:rPr>
                                        <m:t>𝑚</m:t>
                                      </m:r>
                                    </m:e>
                                    <m:sup>
                                      <m:r>
                                        <a:rPr lang="en-US" sz="2000" i="1">
                                          <a:latin typeface="Cambria Math" panose="02040503050406030204" pitchFamily="18" charset="0"/>
                                        </a:rPr>
                                        <m:t>3</m:t>
                                      </m:r>
                                    </m:sup>
                                  </m:sSup>
                                </m:den>
                              </m:f>
                            </m:num>
                            <m:den>
                              <m:r>
                                <a:rPr lang="en-US" sz="2000" i="1">
                                  <a:latin typeface="Cambria Math" panose="02040503050406030204" pitchFamily="18" charset="0"/>
                                </a:rPr>
                                <m:t>1.4</m:t>
                              </m:r>
                              <m:r>
                                <a:rPr lang="en-US" sz="2000" b="0" i="1" smtClean="0">
                                  <a:latin typeface="Cambria Math" panose="02040503050406030204" pitchFamily="18" charset="0"/>
                                </a:rPr>
                                <m:t>8</m:t>
                              </m:r>
                              <m:r>
                                <a:rPr lang="en-US" sz="2000" i="1">
                                  <a:latin typeface="Cambria Math" panose="02040503050406030204" pitchFamily="18" charset="0"/>
                                </a:rPr>
                                <m:t>𝑒</m:t>
                              </m:r>
                              <m:r>
                                <a:rPr lang="en-US" sz="2000" i="1">
                                  <a:latin typeface="Cambria Math" panose="02040503050406030204" pitchFamily="18" charset="0"/>
                                </a:rPr>
                                <m:t>6 </m:t>
                              </m:r>
                              <m:f>
                                <m:fPr>
                                  <m:ctrlPr>
                                    <a:rPr lang="en-US" sz="2000" i="1">
                                      <a:latin typeface="Cambria Math" panose="02040503050406030204" pitchFamily="18" charset="0"/>
                                    </a:rPr>
                                  </m:ctrlPr>
                                </m:fPr>
                                <m:num>
                                  <m:r>
                                    <a:rPr lang="en-US" sz="2000" i="1">
                                      <a:latin typeface="Cambria Math" panose="02040503050406030204" pitchFamily="18" charset="0"/>
                                    </a:rPr>
                                    <m:t>𝑚𝐵𝑞</m:t>
                                  </m:r>
                                </m:num>
                                <m:den>
                                  <m:sSup>
                                    <m:sSupPr>
                                      <m:ctrlPr>
                                        <a:rPr lang="en-US" sz="2000" i="1">
                                          <a:latin typeface="Cambria Math" panose="02040503050406030204" pitchFamily="18" charset="0"/>
                                        </a:rPr>
                                      </m:ctrlPr>
                                    </m:sSupPr>
                                    <m:e>
                                      <m:r>
                                        <a:rPr lang="en-US" sz="2000" i="1">
                                          <a:latin typeface="Cambria Math" panose="02040503050406030204" pitchFamily="18" charset="0"/>
                                        </a:rPr>
                                        <m:t>𝑚</m:t>
                                      </m:r>
                                    </m:e>
                                    <m:sup>
                                      <m:r>
                                        <a:rPr lang="en-US" sz="2000" i="1">
                                          <a:latin typeface="Cambria Math" panose="02040503050406030204" pitchFamily="18" charset="0"/>
                                        </a:rPr>
                                        <m:t>3</m:t>
                                      </m:r>
                                    </m:sup>
                                  </m:sSup>
                                </m:den>
                              </m:f>
                            </m:den>
                          </m:f>
                        </m:e>
                      </m:d>
                      <m:r>
                        <a:rPr lang="en-US" sz="2000" b="0" i="1" smtClean="0">
                          <a:latin typeface="Cambria Math" panose="02040503050406030204" pitchFamily="18" charset="0"/>
                        </a:rPr>
                        <m:t> ∗100%=99.93%</m:t>
                      </m:r>
                    </m:oMath>
                  </m:oMathPara>
                </a14:m>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mc:Choice>
        <mc:Fallback>
          <p:sp>
            <p:nvSpPr>
              <p:cNvPr id="13" name="Content Placeholder 2">
                <a:extLst>
                  <a:ext uri="{FF2B5EF4-FFF2-40B4-BE49-F238E27FC236}">
                    <a16:creationId xmlns:a16="http://schemas.microsoft.com/office/drawing/2014/main" id="{08062BB0-5C49-2B0F-6A7D-7DA16F165A73}"/>
                  </a:ext>
                </a:extLst>
              </p:cNvPr>
              <p:cNvSpPr>
                <a:spLocks noGrp="1" noRot="1" noChangeAspect="1" noMove="1" noResize="1" noEditPoints="1" noAdjustHandles="1" noChangeArrowheads="1" noChangeShapeType="1" noTextEdit="1"/>
              </p:cNvSpPr>
              <p:nvPr>
                <p:ph idx="1"/>
              </p:nvPr>
            </p:nvSpPr>
            <p:spPr>
              <a:xfrm>
                <a:off x="1189264" y="1441902"/>
                <a:ext cx="10515600" cy="4351338"/>
              </a:xfrm>
              <a:blipFill>
                <a:blip r:embed="rId2"/>
                <a:stretch>
                  <a:fillRect l="-580" t="-1262" r="-1043" b="-18513"/>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D1970E7-435D-D1BB-477C-511DF6A4DECC}"/>
              </a:ext>
            </a:extLst>
          </p:cNvPr>
          <p:cNvSpPr>
            <a:spLocks noGrp="1"/>
          </p:cNvSpPr>
          <p:nvPr>
            <p:ph type="dt" sz="half" idx="10"/>
          </p:nvPr>
        </p:nvSpPr>
        <p:spPr/>
        <p:txBody>
          <a:bodyPr/>
          <a:lstStyle/>
          <a:p>
            <a:fld id="{71BA1CB4-95D3-4CA5-99FB-D8EDE292C753}" type="datetime1">
              <a:rPr lang="en-US" smtClean="0"/>
              <a:t>2/7/2023</a:t>
            </a:fld>
            <a:endParaRPr lang="en-US"/>
          </a:p>
        </p:txBody>
      </p:sp>
      <p:sp>
        <p:nvSpPr>
          <p:cNvPr id="6" name="Slide Number Placeholder 5">
            <a:extLst>
              <a:ext uri="{FF2B5EF4-FFF2-40B4-BE49-F238E27FC236}">
                <a16:creationId xmlns:a16="http://schemas.microsoft.com/office/drawing/2014/main" id="{6B3BED7D-05C7-1E62-933C-57F2F30ACD91}"/>
              </a:ext>
            </a:extLst>
          </p:cNvPr>
          <p:cNvSpPr>
            <a:spLocks noGrp="1"/>
          </p:cNvSpPr>
          <p:nvPr>
            <p:ph type="sldNum" sz="quarter" idx="12"/>
          </p:nvPr>
        </p:nvSpPr>
        <p:spPr/>
        <p:txBody>
          <a:bodyPr/>
          <a:lstStyle/>
          <a:p>
            <a:fld id="{F2B169C5-0C64-4145-B25B-51CDE906BD8B}" type="slidenum">
              <a:rPr lang="en-US" smtClean="0"/>
              <a:t>10</a:t>
            </a:fld>
            <a:endParaRPr lang="en-US" dirty="0"/>
          </a:p>
        </p:txBody>
      </p:sp>
    </p:spTree>
    <p:extLst>
      <p:ext uri="{BB962C8B-B14F-4D97-AF65-F5344CB8AC3E}">
        <p14:creationId xmlns:p14="http://schemas.microsoft.com/office/powerpoint/2010/main" val="2608046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1EBB6-0E16-B5EE-C3DD-635DDD6D2A39}"/>
              </a:ext>
            </a:extLst>
          </p:cNvPr>
          <p:cNvSpPr/>
          <p:nvPr/>
        </p:nvSpPr>
        <p:spPr>
          <a:xfrm>
            <a:off x="204107" y="163286"/>
            <a:ext cx="11781064" cy="119198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07B870-A317-42B7-B42D-D94FC2F0170E}"/>
              </a:ext>
            </a:extLst>
          </p:cNvPr>
          <p:cNvSpPr>
            <a:spLocks noGrp="1"/>
          </p:cNvSpPr>
          <p:nvPr>
            <p:ph type="title"/>
          </p:nvPr>
        </p:nvSpPr>
        <p:spPr>
          <a:xfrm>
            <a:off x="821871" y="471263"/>
            <a:ext cx="10515600" cy="696232"/>
          </a:xfrm>
        </p:spPr>
        <p:txBody>
          <a:bodyPr>
            <a:noAutofit/>
          </a:bodyPr>
          <a:lstStyle/>
          <a:p>
            <a:pPr algn="ctr"/>
            <a:r>
              <a:rPr lang="en-US" sz="3200" dirty="0">
                <a:solidFill>
                  <a:schemeClr val="bg1"/>
                </a:solidFill>
              </a:rPr>
              <a:t>The </a:t>
            </a:r>
            <a:r>
              <a:rPr lang="en-US" sz="3200" dirty="0" err="1">
                <a:solidFill>
                  <a:schemeClr val="bg1"/>
                </a:solidFill>
              </a:rPr>
              <a:t>Saratech</a:t>
            </a:r>
            <a:r>
              <a:rPr lang="en-US" sz="3200" dirty="0">
                <a:solidFill>
                  <a:schemeClr val="bg1"/>
                </a:solidFill>
              </a:rPr>
              <a:t> Synthetic Carbon Emanation and Environmental Backgrounds Must be Taken Into Consideration</a:t>
            </a: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E6B447D-6A2D-5721-BB84-88B6754DD0C8}"/>
              </a:ext>
            </a:extLst>
          </p:cNvPr>
          <p:cNvSpPr>
            <a:spLocks noGrp="1"/>
          </p:cNvSpPr>
          <p:nvPr>
            <p:ph type="dt" sz="half" idx="10"/>
          </p:nvPr>
        </p:nvSpPr>
        <p:spPr/>
        <p:txBody>
          <a:bodyPr/>
          <a:lstStyle/>
          <a:p>
            <a:fld id="{FA32831B-8F6E-4DC4-8F73-2FF66CB84A51}" type="datetime1">
              <a:rPr lang="en-US" smtClean="0"/>
              <a:t>2/7/2023</a:t>
            </a:fld>
            <a:endParaRPr lang="en-US"/>
          </a:p>
        </p:txBody>
      </p:sp>
      <p:sp>
        <p:nvSpPr>
          <p:cNvPr id="7" name="Slide Number Placeholder 6">
            <a:extLst>
              <a:ext uri="{FF2B5EF4-FFF2-40B4-BE49-F238E27FC236}">
                <a16:creationId xmlns:a16="http://schemas.microsoft.com/office/drawing/2014/main" id="{B1DB4DBE-B586-E201-6BFB-E1D85D88E0C9}"/>
              </a:ext>
            </a:extLst>
          </p:cNvPr>
          <p:cNvSpPr>
            <a:spLocks noGrp="1"/>
          </p:cNvSpPr>
          <p:nvPr>
            <p:ph type="sldNum" sz="quarter" idx="12"/>
          </p:nvPr>
        </p:nvSpPr>
        <p:spPr/>
        <p:txBody>
          <a:bodyPr/>
          <a:lstStyle/>
          <a:p>
            <a:fld id="{F2B169C5-0C64-4145-B25B-51CDE906BD8B}" type="slidenum">
              <a:rPr lang="en-US" smtClean="0"/>
              <a:t>11</a:t>
            </a:fld>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8A67C22-043F-A4A1-F97E-CC172EAF04AE}"/>
                  </a:ext>
                </a:extLst>
              </p:cNvPr>
              <p:cNvSpPr txBox="1"/>
              <p:nvPr/>
            </p:nvSpPr>
            <p:spPr>
              <a:xfrm>
                <a:off x="734786" y="1861457"/>
                <a:ext cx="10844843" cy="3167342"/>
              </a:xfrm>
              <a:prstGeom prst="rect">
                <a:avLst/>
              </a:prstGeom>
              <a:noFill/>
            </p:spPr>
            <p:txBody>
              <a:bodyPr wrap="square" rtlCol="0">
                <a:spAutoFit/>
              </a:bodyPr>
              <a:lstStyle/>
              <a:p>
                <a:pPr marL="285750" indent="-285750">
                  <a:buFont typeface="Arial" panose="020B0604020202020204" pitchFamily="34" charset="0"/>
                  <a:buChar char="•"/>
                </a:pPr>
                <a:r>
                  <a:rPr lang="en-US" dirty="0"/>
                  <a:t>When the activity for the </a:t>
                </a:r>
                <a:r>
                  <a:rPr lang="en-US" dirty="0" err="1"/>
                  <a:t>Saratech</a:t>
                </a:r>
                <a:r>
                  <a:rPr lang="en-US" dirty="0"/>
                  <a:t> synthetic carbon is taken into consideration we get an activity of ~0.05 </a:t>
                </a:r>
                <a:r>
                  <a:rPr lang="en-US" dirty="0" err="1"/>
                  <a:t>mBq</a:t>
                </a:r>
                <a:r>
                  <a:rPr lang="en-US" dirty="0"/>
                  <a:t> for 28.5 g that would emanate from the carbon trap (Bowles Thesis p156) . We are assuming that all of the radon emanating manages to make it out of the trap (this is very conservative, since the trap will tend to trap it).</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dirty="0"/>
                  <a:t>Emanation “0.05 </a:t>
                </a:r>
                <a:r>
                  <a:rPr lang="en-US" dirty="0" err="1"/>
                  <a:t>mBq</a:t>
                </a:r>
                <a:r>
                  <a:rPr lang="en-US" dirty="0"/>
                  <a:t>” means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0.05∗10</m:t>
                        </m:r>
                      </m:e>
                      <m:sup>
                        <m:r>
                          <a:rPr lang="en-US" b="0" i="1" smtClean="0">
                            <a:latin typeface="Cambria Math" panose="02040503050406030204" pitchFamily="18" charset="0"/>
                          </a:rPr>
                          <m:t>−3</m:t>
                        </m:r>
                      </m:sup>
                    </m:sSup>
                  </m:oMath>
                </a14:m>
                <a:r>
                  <a:rPr lang="en-US" dirty="0"/>
                  <a:t> atoms/sec emanate</a:t>
                </a:r>
              </a:p>
              <a:p>
                <a:pPr marL="285750" indent="-285750">
                  <a:buFont typeface="Arial" panose="020B0604020202020204" pitchFamily="34" charset="0"/>
                  <a:buChar char="•"/>
                </a:pPr>
                <a:endParaRPr lang="en-US" sz="80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f>
                        <m:fPr>
                          <m:ctrlPr>
                            <a:rPr lang="en-US" b="0" i="1" smtClean="0">
                              <a:latin typeface="Cambria Math" panose="02040503050406030204" pitchFamily="18" charset="0"/>
                            </a:rPr>
                          </m:ctrlPr>
                        </m:fPr>
                        <m:num>
                          <m:r>
                            <a:rPr lang="en-US" b="0" i="1" smtClean="0">
                              <a:latin typeface="Cambria Math" panose="02040503050406030204" pitchFamily="18" charset="0"/>
                            </a:rPr>
                            <m:t>𝑎𝑡𝑜𝑚𝑠</m:t>
                          </m:r>
                        </m:num>
                        <m:den>
                          <m:r>
                            <a:rPr lang="en-US" b="0" i="1" smtClean="0">
                              <a:latin typeface="Cambria Math" panose="02040503050406030204" pitchFamily="18" charset="0"/>
                            </a:rPr>
                            <m:t>𝑠𝑒𝑐</m:t>
                          </m:r>
                        </m:den>
                      </m:f>
                      <m:r>
                        <a:rPr lang="en-US" b="0" i="1" smtClean="0">
                          <a:latin typeface="Cambria Math" panose="02040503050406030204" pitchFamily="18" charset="0"/>
                        </a:rPr>
                        <m:t> ∗5 </m:t>
                      </m:r>
                      <m:r>
                        <a:rPr lang="en-US" b="0" i="1" smtClean="0">
                          <a:latin typeface="Cambria Math" panose="02040503050406030204" pitchFamily="18" charset="0"/>
                        </a:rPr>
                        <m:t>h𝑜𝑢𝑟𝑠</m:t>
                      </m:r>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3600 </m:t>
                          </m:r>
                          <m:r>
                            <a:rPr lang="en-US" b="0" i="1" smtClean="0">
                              <a:latin typeface="Cambria Math" panose="02040503050406030204" pitchFamily="18" charset="0"/>
                            </a:rPr>
                            <m:t>𝑠𝑒𝑐</m:t>
                          </m:r>
                        </m:num>
                        <m:den>
                          <m:r>
                            <a:rPr lang="en-US" b="0" i="1" smtClean="0">
                              <a:latin typeface="Cambria Math" panose="02040503050406030204" pitchFamily="18" charset="0"/>
                            </a:rPr>
                            <m:t>h𝑜𝑢𝑟</m:t>
                          </m:r>
                        </m:den>
                      </m:f>
                      <m:r>
                        <a:rPr lang="en-US" b="0" i="1" smtClean="0">
                          <a:latin typeface="Cambria Math" panose="02040503050406030204" pitchFamily="18" charset="0"/>
                        </a:rPr>
                        <m:t>=1 </m:t>
                      </m:r>
                      <m:r>
                        <a:rPr lang="en-US" b="0" i="1" smtClean="0">
                          <a:latin typeface="Cambria Math" panose="02040503050406030204" pitchFamily="18" charset="0"/>
                        </a:rPr>
                        <m:t>𝑎𝑡𝑜𝑚</m:t>
                      </m:r>
                    </m:oMath>
                  </m:oMathPara>
                </a14:m>
                <a:endParaRPr lang="en-US" b="0" dirty="0"/>
              </a:p>
              <a:p>
                <a:endParaRPr lang="en-US" sz="800" dirty="0"/>
              </a:p>
              <a:p>
                <a:endParaRPr lang="en-US" sz="800" dirty="0"/>
              </a:p>
              <a:p>
                <a:pPr marL="285750" indent="-285750">
                  <a:buFont typeface="Arial" panose="020B0604020202020204" pitchFamily="34" charset="0"/>
                  <a:buChar char="•"/>
                </a:pPr>
                <a:r>
                  <a:rPr lang="en-US" dirty="0"/>
                  <a:t>The emanation of a single atom results in a negligible activity.</a:t>
                </a:r>
              </a:p>
              <a:p>
                <a:endParaRPr lang="en-US" sz="800" dirty="0"/>
              </a:p>
              <a:p>
                <a:endParaRPr lang="en-US" dirty="0"/>
              </a:p>
            </p:txBody>
          </p:sp>
        </mc:Choice>
        <mc:Fallback>
          <p:sp>
            <p:nvSpPr>
              <p:cNvPr id="11" name="TextBox 10">
                <a:extLst>
                  <a:ext uri="{FF2B5EF4-FFF2-40B4-BE49-F238E27FC236}">
                    <a16:creationId xmlns:a16="http://schemas.microsoft.com/office/drawing/2014/main" id="{C8A67C22-043F-A4A1-F97E-CC172EAF04AE}"/>
                  </a:ext>
                </a:extLst>
              </p:cNvPr>
              <p:cNvSpPr txBox="1">
                <a:spLocks noRot="1" noChangeAspect="1" noMove="1" noResize="1" noEditPoints="1" noAdjustHandles="1" noChangeArrowheads="1" noChangeShapeType="1" noTextEdit="1"/>
              </p:cNvSpPr>
              <p:nvPr/>
            </p:nvSpPr>
            <p:spPr>
              <a:xfrm>
                <a:off x="734786" y="1861457"/>
                <a:ext cx="10844843" cy="3167342"/>
              </a:xfrm>
              <a:prstGeom prst="rect">
                <a:avLst/>
              </a:prstGeom>
              <a:blipFill>
                <a:blip r:embed="rId2"/>
                <a:stretch>
                  <a:fillRect l="-393" t="-962"/>
                </a:stretch>
              </a:blipFill>
            </p:spPr>
            <p:txBody>
              <a:bodyPr/>
              <a:lstStyle/>
              <a:p>
                <a:r>
                  <a:rPr lang="en-US">
                    <a:noFill/>
                  </a:rPr>
                  <a:t> </a:t>
                </a:r>
              </a:p>
            </p:txBody>
          </p:sp>
        </mc:Fallback>
      </mc:AlternateContent>
    </p:spTree>
    <p:extLst>
      <p:ext uri="{BB962C8B-B14F-4D97-AF65-F5344CB8AC3E}">
        <p14:creationId xmlns:p14="http://schemas.microsoft.com/office/powerpoint/2010/main" val="2214815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1EBB6-0E16-B5EE-C3DD-635DDD6D2A39}"/>
              </a:ext>
            </a:extLst>
          </p:cNvPr>
          <p:cNvSpPr/>
          <p:nvPr/>
        </p:nvSpPr>
        <p:spPr>
          <a:xfrm>
            <a:off x="204107" y="163286"/>
            <a:ext cx="11781064" cy="119198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07B870-A317-42B7-B42D-D94FC2F0170E}"/>
              </a:ext>
            </a:extLst>
          </p:cNvPr>
          <p:cNvSpPr>
            <a:spLocks noGrp="1"/>
          </p:cNvSpPr>
          <p:nvPr>
            <p:ph type="title"/>
          </p:nvPr>
        </p:nvSpPr>
        <p:spPr>
          <a:xfrm>
            <a:off x="821871" y="471263"/>
            <a:ext cx="10515600" cy="696232"/>
          </a:xfrm>
        </p:spPr>
        <p:txBody>
          <a:bodyPr>
            <a:normAutofit fontScale="90000"/>
          </a:bodyPr>
          <a:lstStyle/>
          <a:p>
            <a:pPr algn="ctr"/>
            <a:r>
              <a:rPr lang="en-US" dirty="0">
                <a:solidFill>
                  <a:schemeClr val="bg1"/>
                </a:solidFill>
              </a:rPr>
              <a:t>3: Determine an Upper Limit on the Amount of Radon that Makes it into the Brass-Wool Trap.</a:t>
            </a: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FCFD1BE7-5221-88E9-037E-8FEF6792989B}"/>
                  </a:ext>
                </a:extLst>
              </p:cNvPr>
              <p:cNvSpPr>
                <a:spLocks noGrp="1"/>
              </p:cNvSpPr>
              <p:nvPr>
                <p:ph idx="1"/>
              </p:nvPr>
            </p:nvSpPr>
            <p:spPr>
              <a:xfrm>
                <a:off x="5784743" y="2315152"/>
                <a:ext cx="6087619" cy="44764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4</m:t>
                      </m:r>
                      <m:r>
                        <a:rPr lang="en-US" sz="1800" b="0" i="1" smtClean="0">
                          <a:latin typeface="Cambria Math" panose="02040503050406030204" pitchFamily="18" charset="0"/>
                        </a:rPr>
                        <m:t>5.7</m:t>
                      </m:r>
                      <m:r>
                        <a:rPr lang="en-US" sz="1800" i="1">
                          <a:latin typeface="Cambria Math" panose="02040503050406030204" pitchFamily="18" charset="0"/>
                        </a:rPr>
                        <m:t> </m:t>
                      </m:r>
                      <m:r>
                        <a:rPr lang="en-US" sz="1800" i="1">
                          <a:latin typeface="Cambria Math" panose="02040503050406030204" pitchFamily="18" charset="0"/>
                        </a:rPr>
                        <m:t>𝑚𝐵𝑞</m:t>
                      </m:r>
                      <m:r>
                        <a:rPr lang="en-US" sz="1800" i="1">
                          <a:latin typeface="Cambria Math" panose="02040503050406030204" pitchFamily="18" charset="0"/>
                        </a:rPr>
                        <m:t> ∗</m:t>
                      </m:r>
                      <m:d>
                        <m:dPr>
                          <m:ctrlPr>
                            <a:rPr lang="en-US" sz="1800" i="1">
                              <a:latin typeface="Cambria Math" panose="02040503050406030204" pitchFamily="18" charset="0"/>
                            </a:rPr>
                          </m:ctrlPr>
                        </m:dPr>
                        <m:e>
                          <m:r>
                            <a:rPr lang="en-US" sz="1800" i="1">
                              <a:latin typeface="Cambria Math" panose="02040503050406030204" pitchFamily="18" charset="0"/>
                            </a:rPr>
                            <m:t>1 −0.99</m:t>
                          </m:r>
                          <m:r>
                            <a:rPr lang="en-US" sz="1800" b="0" i="1" smtClean="0">
                              <a:latin typeface="Cambria Math" panose="02040503050406030204" pitchFamily="18" charset="0"/>
                            </a:rPr>
                            <m:t>93</m:t>
                          </m:r>
                        </m:e>
                      </m:d>
                      <m:r>
                        <a:rPr lang="en-US" sz="1800" i="1">
                          <a:latin typeface="Cambria Math" panose="02040503050406030204" pitchFamily="18" charset="0"/>
                        </a:rPr>
                        <m:t>=0.03</m:t>
                      </m:r>
                      <m:r>
                        <a:rPr lang="en-US" sz="1800" b="0" i="1" smtClean="0">
                          <a:latin typeface="Cambria Math" panose="02040503050406030204" pitchFamily="18" charset="0"/>
                        </a:rPr>
                        <m:t>2</m:t>
                      </m:r>
                      <m:r>
                        <a:rPr lang="en-US" sz="1800" i="1">
                          <a:latin typeface="Cambria Math" panose="02040503050406030204" pitchFamily="18" charset="0"/>
                        </a:rPr>
                        <m:t> </m:t>
                      </m:r>
                      <m:r>
                        <a:rPr lang="en-US" sz="1800" i="1">
                          <a:latin typeface="Cambria Math" panose="02040503050406030204" pitchFamily="18" charset="0"/>
                        </a:rPr>
                        <m:t>𝑚𝐵𝑞</m:t>
                      </m:r>
                    </m:oMath>
                  </m:oMathPara>
                </a14:m>
                <a:endParaRPr lang="en-US" sz="1800" dirty="0"/>
              </a:p>
            </p:txBody>
          </p:sp>
        </mc:Choice>
        <mc:Fallback>
          <p:sp>
            <p:nvSpPr>
              <p:cNvPr id="6" name="Content Placeholder 2">
                <a:extLst>
                  <a:ext uri="{FF2B5EF4-FFF2-40B4-BE49-F238E27FC236}">
                    <a16:creationId xmlns:a16="http://schemas.microsoft.com/office/drawing/2014/main" id="{FCFD1BE7-5221-88E9-037E-8FEF6792989B}"/>
                  </a:ext>
                </a:extLst>
              </p:cNvPr>
              <p:cNvSpPr>
                <a:spLocks noGrp="1" noRot="1" noChangeAspect="1" noMove="1" noResize="1" noEditPoints="1" noAdjustHandles="1" noChangeArrowheads="1" noChangeShapeType="1" noTextEdit="1"/>
              </p:cNvSpPr>
              <p:nvPr>
                <p:ph idx="1"/>
              </p:nvPr>
            </p:nvSpPr>
            <p:spPr>
              <a:xfrm>
                <a:off x="5784743" y="2315152"/>
                <a:ext cx="6087619" cy="447640"/>
              </a:xfrm>
              <a:blipFill>
                <a:blip r:embed="rId2"/>
                <a:stretch>
                  <a:fillRect/>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E6B447D-6A2D-5721-BB84-88B6754DD0C8}"/>
              </a:ext>
            </a:extLst>
          </p:cNvPr>
          <p:cNvSpPr>
            <a:spLocks noGrp="1"/>
          </p:cNvSpPr>
          <p:nvPr>
            <p:ph type="dt" sz="half" idx="10"/>
          </p:nvPr>
        </p:nvSpPr>
        <p:spPr/>
        <p:txBody>
          <a:bodyPr/>
          <a:lstStyle/>
          <a:p>
            <a:fld id="{FA32831B-8F6E-4DC4-8F73-2FF66CB84A51}" type="datetime1">
              <a:rPr lang="en-US" smtClean="0"/>
              <a:t>2/7/2023</a:t>
            </a:fld>
            <a:endParaRPr lang="en-US"/>
          </a:p>
        </p:txBody>
      </p:sp>
      <p:sp>
        <p:nvSpPr>
          <p:cNvPr id="7" name="Slide Number Placeholder 6">
            <a:extLst>
              <a:ext uri="{FF2B5EF4-FFF2-40B4-BE49-F238E27FC236}">
                <a16:creationId xmlns:a16="http://schemas.microsoft.com/office/drawing/2014/main" id="{B1DB4DBE-B586-E201-6BFB-E1D85D88E0C9}"/>
              </a:ext>
            </a:extLst>
          </p:cNvPr>
          <p:cNvSpPr>
            <a:spLocks noGrp="1"/>
          </p:cNvSpPr>
          <p:nvPr>
            <p:ph type="sldNum" sz="quarter" idx="12"/>
          </p:nvPr>
        </p:nvSpPr>
        <p:spPr/>
        <p:txBody>
          <a:bodyPr/>
          <a:lstStyle/>
          <a:p>
            <a:fld id="{F2B169C5-0C64-4145-B25B-51CDE906BD8B}" type="slidenum">
              <a:rPr lang="en-US" smtClean="0"/>
              <a:t>12</a:t>
            </a:fld>
            <a:endParaRPr lang="en-US"/>
          </a:p>
        </p:txBody>
      </p:sp>
      <p:sp>
        <p:nvSpPr>
          <p:cNvPr id="9" name="TextBox 8">
            <a:extLst>
              <a:ext uri="{FF2B5EF4-FFF2-40B4-BE49-F238E27FC236}">
                <a16:creationId xmlns:a16="http://schemas.microsoft.com/office/drawing/2014/main" id="{76F5673D-9CB1-AC36-1E7D-577F94CCD9DF}"/>
              </a:ext>
            </a:extLst>
          </p:cNvPr>
          <p:cNvSpPr txBox="1"/>
          <p:nvPr/>
        </p:nvSpPr>
        <p:spPr>
          <a:xfrm>
            <a:off x="121298" y="1483181"/>
            <a:ext cx="11943184" cy="646331"/>
          </a:xfrm>
          <a:prstGeom prst="rect">
            <a:avLst/>
          </a:prstGeom>
          <a:noFill/>
        </p:spPr>
        <p:txBody>
          <a:bodyPr wrap="square">
            <a:spAutoFit/>
          </a:bodyPr>
          <a:lstStyle/>
          <a:p>
            <a:pPr marL="0" indent="0">
              <a:buNone/>
            </a:pPr>
            <a:r>
              <a:rPr lang="en-US" dirty="0"/>
              <a:t>Using the activity of the LN boil-off and the calculated efficiency of the carbon trap, we can calculate an activity of the LN boil-off gas exiting the carbon trap as well as the amount of radon that makes it into the brass-wool trap.</a:t>
            </a:r>
          </a:p>
        </p:txBody>
      </p:sp>
      <p:pic>
        <p:nvPicPr>
          <p:cNvPr id="12" name="Picture 11" descr="A picture containing light, traffic, star, outdoor object&#10;&#10;Description automatically generated">
            <a:extLst>
              <a:ext uri="{FF2B5EF4-FFF2-40B4-BE49-F238E27FC236}">
                <a16:creationId xmlns:a16="http://schemas.microsoft.com/office/drawing/2014/main" id="{E7ECEE00-93E0-4D3B-7A8D-3DAC78CC0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736" y="4661807"/>
            <a:ext cx="3686430" cy="1931337"/>
          </a:xfrm>
          <a:prstGeom prst="rect">
            <a:avLst/>
          </a:prstGeom>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25A81665-D5D3-D8E7-E7B7-F2E52BDDC83A}"/>
                  </a:ext>
                </a:extLst>
              </p:cNvPr>
              <p:cNvSpPr txBox="1">
                <a:spLocks/>
              </p:cNvSpPr>
              <p:nvPr/>
            </p:nvSpPr>
            <p:spPr>
              <a:xfrm>
                <a:off x="5919648" y="2682156"/>
                <a:ext cx="3466947" cy="44764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r>
                        <a:rPr lang="en-US" sz="1800" i="1">
                          <a:latin typeface="Cambria Math" panose="02040503050406030204" pitchFamily="18" charset="0"/>
                        </a:rPr>
                        <m:t>0.032 </m:t>
                      </m:r>
                      <m:r>
                        <a:rPr lang="en-US" sz="1800" i="1">
                          <a:latin typeface="Cambria Math" panose="02040503050406030204" pitchFamily="18" charset="0"/>
                        </a:rPr>
                        <m:t>𝑚𝐵𝑞</m:t>
                      </m:r>
                    </m:oMath>
                  </m:oMathPara>
                </a14:m>
                <a:endParaRPr lang="en-US" sz="1800" dirty="0">
                  <a:solidFill>
                    <a:srgbClr val="FF0000"/>
                  </a:solidFill>
                </a:endParaRPr>
              </a:p>
            </p:txBody>
          </p:sp>
        </mc:Choice>
        <mc:Fallback>
          <p:sp>
            <p:nvSpPr>
              <p:cNvPr id="8" name="Content Placeholder 2">
                <a:extLst>
                  <a:ext uri="{FF2B5EF4-FFF2-40B4-BE49-F238E27FC236}">
                    <a16:creationId xmlns:a16="http://schemas.microsoft.com/office/drawing/2014/main" id="{25A81665-D5D3-D8E7-E7B7-F2E52BDDC83A}"/>
                  </a:ext>
                </a:extLst>
              </p:cNvPr>
              <p:cNvSpPr txBox="1">
                <a:spLocks noRot="1" noChangeAspect="1" noMove="1" noResize="1" noEditPoints="1" noAdjustHandles="1" noChangeArrowheads="1" noChangeShapeType="1" noTextEdit="1"/>
              </p:cNvSpPr>
              <p:nvPr/>
            </p:nvSpPr>
            <p:spPr>
              <a:xfrm>
                <a:off x="5919648" y="2682156"/>
                <a:ext cx="3466947" cy="447640"/>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91A343F-D102-152D-080A-66AB46E4D084}"/>
              </a:ext>
            </a:extLst>
          </p:cNvPr>
          <p:cNvSpPr txBox="1"/>
          <p:nvPr/>
        </p:nvSpPr>
        <p:spPr>
          <a:xfrm>
            <a:off x="912067" y="2256841"/>
            <a:ext cx="5074787" cy="369332"/>
          </a:xfrm>
          <a:prstGeom prst="rect">
            <a:avLst/>
          </a:prstGeom>
          <a:noFill/>
        </p:spPr>
        <p:txBody>
          <a:bodyPr wrap="none" rtlCol="0">
            <a:spAutoFit/>
          </a:bodyPr>
          <a:lstStyle/>
          <a:p>
            <a:r>
              <a:rPr lang="en-US" dirty="0"/>
              <a:t>Activity of the LN boil-off gas exiting the carbon trap</a:t>
            </a:r>
          </a:p>
        </p:txBody>
      </p:sp>
      <p:sp>
        <p:nvSpPr>
          <p:cNvPr id="11" name="TextBox 10">
            <a:extLst>
              <a:ext uri="{FF2B5EF4-FFF2-40B4-BE49-F238E27FC236}">
                <a16:creationId xmlns:a16="http://schemas.microsoft.com/office/drawing/2014/main" id="{E35F9B0B-FC58-F826-6063-112895B57CC3}"/>
              </a:ext>
            </a:extLst>
          </p:cNvPr>
          <p:cNvSpPr txBox="1"/>
          <p:nvPr/>
        </p:nvSpPr>
        <p:spPr>
          <a:xfrm>
            <a:off x="909735" y="2607905"/>
            <a:ext cx="5358839" cy="369332"/>
          </a:xfrm>
          <a:prstGeom prst="rect">
            <a:avLst/>
          </a:prstGeom>
          <a:noFill/>
        </p:spPr>
        <p:txBody>
          <a:bodyPr wrap="none" rtlCol="0">
            <a:spAutoFit/>
          </a:bodyPr>
          <a:lstStyle/>
          <a:p>
            <a:r>
              <a:rPr lang="en-US" dirty="0"/>
              <a:t>Amount of radon that makes it into the brass-wool trap</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33B525D-170F-72A1-982C-D8A31182FB88}"/>
                  </a:ext>
                </a:extLst>
              </p:cNvPr>
              <p:cNvSpPr txBox="1"/>
              <p:nvPr/>
            </p:nvSpPr>
            <p:spPr>
              <a:xfrm>
                <a:off x="111968" y="3105834"/>
                <a:ext cx="11803224" cy="923330"/>
              </a:xfrm>
              <a:prstGeom prst="rect">
                <a:avLst/>
              </a:prstGeom>
              <a:noFill/>
            </p:spPr>
            <p:txBody>
              <a:bodyPr wrap="square">
                <a:spAutoFit/>
              </a:bodyPr>
              <a:lstStyle/>
              <a:p>
                <a:r>
                  <a:rPr lang="en-US" dirty="0"/>
                  <a:t>The activity of N2 gas that has passed through the carbon trap is ~ </a:t>
                </a:r>
                <a14:m>
                  <m:oMath xmlns:m="http://schemas.openxmlformats.org/officeDocument/2006/math">
                    <m:r>
                      <a:rPr lang="en-US" i="1">
                        <a:latin typeface="Cambria Math" panose="02040503050406030204" pitchFamily="18" charset="0"/>
                      </a:rPr>
                      <m:t>0.03</m:t>
                    </m:r>
                    <m:r>
                      <a:rPr lang="en-US" b="0" i="1" smtClean="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𝑚𝐵𝑞</m:t>
                    </m:r>
                  </m:oMath>
                </a14:m>
                <a:r>
                  <a:rPr lang="en-US" dirty="0"/>
                  <a:t>. </a:t>
                </a:r>
              </a:p>
              <a:p>
                <a:r>
                  <a:rPr lang="en-US" dirty="0"/>
                  <a:t>This results in 2.8 counts/day * 0.25 collection efficiency =~0.7 counts/day (at most; if the radon measured during the pylon test was not from </a:t>
                </a:r>
                <a:r>
                  <a:rPr lang="en-US" dirty="0" err="1"/>
                  <a:t>breakthough</a:t>
                </a:r>
                <a:r>
                  <a:rPr lang="en-US" dirty="0"/>
                  <a:t>, the background will be lower)</a:t>
                </a:r>
              </a:p>
            </p:txBody>
          </p:sp>
        </mc:Choice>
        <mc:Fallback>
          <p:sp>
            <p:nvSpPr>
              <p:cNvPr id="14" name="TextBox 13">
                <a:extLst>
                  <a:ext uri="{FF2B5EF4-FFF2-40B4-BE49-F238E27FC236}">
                    <a16:creationId xmlns:a16="http://schemas.microsoft.com/office/drawing/2014/main" id="{033B525D-170F-72A1-982C-D8A31182FB88}"/>
                  </a:ext>
                </a:extLst>
              </p:cNvPr>
              <p:cNvSpPr txBox="1">
                <a:spLocks noRot="1" noChangeAspect="1" noMove="1" noResize="1" noEditPoints="1" noAdjustHandles="1" noChangeArrowheads="1" noChangeShapeType="1" noTextEdit="1"/>
              </p:cNvSpPr>
              <p:nvPr/>
            </p:nvSpPr>
            <p:spPr>
              <a:xfrm>
                <a:off x="111968" y="3105834"/>
                <a:ext cx="11803224" cy="923330"/>
              </a:xfrm>
              <a:prstGeom prst="rect">
                <a:avLst/>
              </a:prstGeom>
              <a:blipFill>
                <a:blip r:embed="rId5"/>
                <a:stretch>
                  <a:fillRect l="-413" t="-3289" b="-921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0FA7881-FB84-2A40-D798-DDB41A8BC7BB}"/>
              </a:ext>
            </a:extLst>
          </p:cNvPr>
          <p:cNvSpPr txBox="1"/>
          <p:nvPr/>
        </p:nvSpPr>
        <p:spPr>
          <a:xfrm>
            <a:off x="111967" y="4142791"/>
            <a:ext cx="11877869" cy="369332"/>
          </a:xfrm>
          <a:prstGeom prst="rect">
            <a:avLst/>
          </a:prstGeom>
          <a:noFill/>
        </p:spPr>
        <p:txBody>
          <a:bodyPr wrap="square" rtlCol="0">
            <a:spAutoFit/>
          </a:bodyPr>
          <a:lstStyle/>
          <a:p>
            <a:r>
              <a:rPr lang="en-US" dirty="0"/>
              <a:t>As the minimum limit for detection is 2 </a:t>
            </a:r>
            <a:r>
              <a:rPr lang="en-US" dirty="0" err="1"/>
              <a:t>cpd</a:t>
            </a:r>
            <a:r>
              <a:rPr lang="en-US" dirty="0"/>
              <a:t> and the N2 produces &lt;0.07 </a:t>
            </a:r>
            <a:r>
              <a:rPr lang="en-US" dirty="0" err="1"/>
              <a:t>cpd</a:t>
            </a:r>
            <a:r>
              <a:rPr lang="en-US" dirty="0"/>
              <a:t> the efficiency of the carbon trap is reasonable.</a:t>
            </a:r>
          </a:p>
        </p:txBody>
      </p:sp>
    </p:spTree>
    <p:extLst>
      <p:ext uri="{BB962C8B-B14F-4D97-AF65-F5344CB8AC3E}">
        <p14:creationId xmlns:p14="http://schemas.microsoft.com/office/powerpoint/2010/main" val="769952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1EBB6-0E16-B5EE-C3DD-635DDD6D2A39}"/>
              </a:ext>
            </a:extLst>
          </p:cNvPr>
          <p:cNvSpPr/>
          <p:nvPr/>
        </p:nvSpPr>
        <p:spPr>
          <a:xfrm>
            <a:off x="204107" y="163286"/>
            <a:ext cx="11781064" cy="109401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07B870-A317-42B7-B42D-D94FC2F0170E}"/>
              </a:ext>
            </a:extLst>
          </p:cNvPr>
          <p:cNvSpPr>
            <a:spLocks noGrp="1"/>
          </p:cNvSpPr>
          <p:nvPr>
            <p:ph type="title"/>
          </p:nvPr>
        </p:nvSpPr>
        <p:spPr>
          <a:xfrm>
            <a:off x="821871" y="471263"/>
            <a:ext cx="10515600" cy="696232"/>
          </a:xfrm>
        </p:spPr>
        <p:txBody>
          <a:bodyPr/>
          <a:lstStyle/>
          <a:p>
            <a:pPr algn="ctr"/>
            <a:r>
              <a:rPr lang="en-US" dirty="0">
                <a:solidFill>
                  <a:schemeClr val="bg1"/>
                </a:solidFill>
              </a:rPr>
              <a:t>Questions</a:t>
            </a: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ogo&#10;&#10;Description automatically generated with medium confidence">
            <a:extLst>
              <a:ext uri="{FF2B5EF4-FFF2-40B4-BE49-F238E27FC236}">
                <a16:creationId xmlns:a16="http://schemas.microsoft.com/office/drawing/2014/main" id="{534F486A-9E41-73CF-213A-51B3F861D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440" y="1345285"/>
            <a:ext cx="7547611" cy="5512715"/>
          </a:xfrm>
          <a:prstGeom prst="rect">
            <a:avLst/>
          </a:prstGeom>
        </p:spPr>
      </p:pic>
      <p:sp>
        <p:nvSpPr>
          <p:cNvPr id="3" name="Date Placeholder 2">
            <a:extLst>
              <a:ext uri="{FF2B5EF4-FFF2-40B4-BE49-F238E27FC236}">
                <a16:creationId xmlns:a16="http://schemas.microsoft.com/office/drawing/2014/main" id="{48055FDD-3D32-3C7B-8CDE-A07542C33F82}"/>
              </a:ext>
            </a:extLst>
          </p:cNvPr>
          <p:cNvSpPr>
            <a:spLocks noGrp="1"/>
          </p:cNvSpPr>
          <p:nvPr>
            <p:ph type="dt" sz="half" idx="10"/>
          </p:nvPr>
        </p:nvSpPr>
        <p:spPr/>
        <p:txBody>
          <a:bodyPr/>
          <a:lstStyle/>
          <a:p>
            <a:fld id="{124BDA03-4294-4FF1-8522-E79102E78135}" type="datetime1">
              <a:rPr lang="en-US" smtClean="0"/>
              <a:t>2/7/2023</a:t>
            </a:fld>
            <a:endParaRPr lang="en-US"/>
          </a:p>
        </p:txBody>
      </p:sp>
      <p:sp>
        <p:nvSpPr>
          <p:cNvPr id="6" name="Slide Number Placeholder 5">
            <a:extLst>
              <a:ext uri="{FF2B5EF4-FFF2-40B4-BE49-F238E27FC236}">
                <a16:creationId xmlns:a16="http://schemas.microsoft.com/office/drawing/2014/main" id="{F1D74FF7-97CD-4234-FF1A-7409943B36DD}"/>
              </a:ext>
            </a:extLst>
          </p:cNvPr>
          <p:cNvSpPr>
            <a:spLocks noGrp="1"/>
          </p:cNvSpPr>
          <p:nvPr>
            <p:ph type="sldNum" sz="quarter" idx="12"/>
          </p:nvPr>
        </p:nvSpPr>
        <p:spPr/>
        <p:txBody>
          <a:bodyPr/>
          <a:lstStyle/>
          <a:p>
            <a:fld id="{F2B169C5-0C64-4145-B25B-51CDE906BD8B}" type="slidenum">
              <a:rPr lang="en-US" smtClean="0"/>
              <a:t>13</a:t>
            </a:fld>
            <a:endParaRPr lang="en-US"/>
          </a:p>
        </p:txBody>
      </p:sp>
    </p:spTree>
    <p:extLst>
      <p:ext uri="{BB962C8B-B14F-4D97-AF65-F5344CB8AC3E}">
        <p14:creationId xmlns:p14="http://schemas.microsoft.com/office/powerpoint/2010/main" val="2670990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potato">
            <a:extLst>
              <a:ext uri="{FF2B5EF4-FFF2-40B4-BE49-F238E27FC236}">
                <a16:creationId xmlns:a16="http://schemas.microsoft.com/office/drawing/2014/main" id="{C6FC5526-B46C-2085-9CBB-BAFDF14E5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126742" y="1546479"/>
            <a:ext cx="7922514" cy="5429250"/>
          </a:xfrm>
          <a:prstGeom prst="rect">
            <a:avLst/>
          </a:prstGeom>
        </p:spPr>
      </p:pic>
      <p:sp>
        <p:nvSpPr>
          <p:cNvPr id="4" name="Rectangle 3">
            <a:extLst>
              <a:ext uri="{FF2B5EF4-FFF2-40B4-BE49-F238E27FC236}">
                <a16:creationId xmlns:a16="http://schemas.microsoft.com/office/drawing/2014/main" id="{C3B1EBB6-0E16-B5EE-C3DD-635DDD6D2A39}"/>
              </a:ext>
            </a:extLst>
          </p:cNvPr>
          <p:cNvSpPr/>
          <p:nvPr/>
        </p:nvSpPr>
        <p:spPr>
          <a:xfrm>
            <a:off x="204107" y="163286"/>
            <a:ext cx="11781064" cy="109401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07B870-A317-42B7-B42D-D94FC2F0170E}"/>
              </a:ext>
            </a:extLst>
          </p:cNvPr>
          <p:cNvSpPr>
            <a:spLocks noGrp="1"/>
          </p:cNvSpPr>
          <p:nvPr>
            <p:ph type="title"/>
          </p:nvPr>
        </p:nvSpPr>
        <p:spPr>
          <a:xfrm>
            <a:off x="854528" y="414112"/>
            <a:ext cx="10515600" cy="696232"/>
          </a:xfrm>
        </p:spPr>
        <p:txBody>
          <a:bodyPr>
            <a:normAutofit/>
          </a:bodyPr>
          <a:lstStyle/>
          <a:p>
            <a:pPr algn="ctr"/>
            <a:r>
              <a:rPr lang="en-US" dirty="0">
                <a:solidFill>
                  <a:schemeClr val="bg1"/>
                </a:solidFill>
              </a:rPr>
              <a:t>Assigned Task</a:t>
            </a: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4C477A-16E2-D183-644F-18BD1CD75837}"/>
              </a:ext>
            </a:extLst>
          </p:cNvPr>
          <p:cNvSpPr txBox="1"/>
          <p:nvPr/>
        </p:nvSpPr>
        <p:spPr>
          <a:xfrm>
            <a:off x="2996293" y="2888198"/>
            <a:ext cx="6577475" cy="2246769"/>
          </a:xfrm>
          <a:prstGeom prst="rect">
            <a:avLst/>
          </a:prstGeom>
          <a:noFill/>
        </p:spPr>
        <p:txBody>
          <a:bodyPr wrap="square" rtlCol="0">
            <a:spAutoFit/>
          </a:bodyPr>
          <a:lstStyle/>
          <a:p>
            <a:r>
              <a:rPr lang="en-US" sz="2800" dirty="0">
                <a:latin typeface="Edwardian Script ITC" panose="030303020407070D0804" pitchFamily="66" charset="0"/>
              </a:rPr>
              <a:t>How much radon from the LN boil-off should make its way into the brass-wool traps during a large-chamber transfer, and might it be enough to cause a detectable background?</a:t>
            </a:r>
          </a:p>
          <a:p>
            <a:endParaRPr lang="en-US" sz="2800" dirty="0">
              <a:latin typeface="Edwardian Script ITC" panose="030303020407070D0804" pitchFamily="66" charset="0"/>
              <a:cs typeface="Dreaming Outloud Script Pro" panose="020B0604020202020204" pitchFamily="66" charset="0"/>
            </a:endParaRPr>
          </a:p>
          <a:p>
            <a:r>
              <a:rPr lang="en-US" sz="2800" dirty="0">
                <a:latin typeface="Edwardian Script ITC" panose="030303020407070D0804" pitchFamily="66" charset="0"/>
                <a:cs typeface="Dreaming Outloud Script Pro" panose="020B0604020202020204" pitchFamily="66" charset="0"/>
              </a:rPr>
              <a:t>		-Dr Richard Schnee</a:t>
            </a:r>
          </a:p>
        </p:txBody>
      </p:sp>
      <p:sp>
        <p:nvSpPr>
          <p:cNvPr id="3" name="Date Placeholder 2">
            <a:extLst>
              <a:ext uri="{FF2B5EF4-FFF2-40B4-BE49-F238E27FC236}">
                <a16:creationId xmlns:a16="http://schemas.microsoft.com/office/drawing/2014/main" id="{C0B52162-C0D6-B5C1-CCFE-55D3A35DB3E8}"/>
              </a:ext>
            </a:extLst>
          </p:cNvPr>
          <p:cNvSpPr>
            <a:spLocks noGrp="1"/>
          </p:cNvSpPr>
          <p:nvPr>
            <p:ph type="dt" sz="half" idx="10"/>
          </p:nvPr>
        </p:nvSpPr>
        <p:spPr/>
        <p:txBody>
          <a:bodyPr/>
          <a:lstStyle/>
          <a:p>
            <a:fld id="{9D2F4AFD-C7E1-4D5E-801D-B0FE6A380504}" type="datetime1">
              <a:rPr lang="en-US" smtClean="0"/>
              <a:t>2/7/2023</a:t>
            </a:fld>
            <a:endParaRPr lang="en-US"/>
          </a:p>
        </p:txBody>
      </p:sp>
      <p:sp>
        <p:nvSpPr>
          <p:cNvPr id="7" name="Slide Number Placeholder 6">
            <a:extLst>
              <a:ext uri="{FF2B5EF4-FFF2-40B4-BE49-F238E27FC236}">
                <a16:creationId xmlns:a16="http://schemas.microsoft.com/office/drawing/2014/main" id="{C0F4B829-95AE-7DFB-E746-55E138EEEDB7}"/>
              </a:ext>
            </a:extLst>
          </p:cNvPr>
          <p:cNvSpPr>
            <a:spLocks noGrp="1"/>
          </p:cNvSpPr>
          <p:nvPr>
            <p:ph type="sldNum" sz="quarter" idx="12"/>
          </p:nvPr>
        </p:nvSpPr>
        <p:spPr/>
        <p:txBody>
          <a:bodyPr/>
          <a:lstStyle/>
          <a:p>
            <a:fld id="{F2B169C5-0C64-4145-B25B-51CDE906BD8B}" type="slidenum">
              <a:rPr lang="en-US" smtClean="0"/>
              <a:t>2</a:t>
            </a:fld>
            <a:endParaRPr lang="en-US"/>
          </a:p>
        </p:txBody>
      </p:sp>
    </p:spTree>
    <p:extLst>
      <p:ext uri="{BB962C8B-B14F-4D97-AF65-F5344CB8AC3E}">
        <p14:creationId xmlns:p14="http://schemas.microsoft.com/office/powerpoint/2010/main" val="106759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1EBB6-0E16-B5EE-C3DD-635DDD6D2A39}"/>
              </a:ext>
            </a:extLst>
          </p:cNvPr>
          <p:cNvSpPr/>
          <p:nvPr/>
        </p:nvSpPr>
        <p:spPr>
          <a:xfrm>
            <a:off x="204107" y="163286"/>
            <a:ext cx="11781064" cy="109401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07B870-A317-42B7-B42D-D94FC2F0170E}"/>
              </a:ext>
            </a:extLst>
          </p:cNvPr>
          <p:cNvSpPr>
            <a:spLocks noGrp="1"/>
          </p:cNvSpPr>
          <p:nvPr>
            <p:ph type="title"/>
          </p:nvPr>
        </p:nvSpPr>
        <p:spPr>
          <a:xfrm>
            <a:off x="854528" y="414112"/>
            <a:ext cx="10515600" cy="696232"/>
          </a:xfrm>
        </p:spPr>
        <p:txBody>
          <a:bodyPr>
            <a:normAutofit/>
          </a:bodyPr>
          <a:lstStyle/>
          <a:p>
            <a:pPr algn="ctr"/>
            <a:r>
              <a:rPr lang="en-US" dirty="0">
                <a:solidFill>
                  <a:schemeClr val="bg1"/>
                </a:solidFill>
              </a:rPr>
              <a:t>Outline</a:t>
            </a: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C254AAF5-2C06-E0E1-1104-38375D0994B8}"/>
              </a:ext>
            </a:extLst>
          </p:cNvPr>
          <p:cNvSpPr>
            <a:spLocks noGrp="1"/>
          </p:cNvSpPr>
          <p:nvPr>
            <p:ph type="dt" sz="half" idx="10"/>
          </p:nvPr>
        </p:nvSpPr>
        <p:spPr/>
        <p:txBody>
          <a:bodyPr/>
          <a:lstStyle/>
          <a:p>
            <a:fld id="{9F6F7647-832D-4AA4-87E4-E6684EE96E43}" type="datetime1">
              <a:rPr lang="en-US" smtClean="0"/>
              <a:t>2/7/2023</a:t>
            </a:fld>
            <a:endParaRPr lang="en-US"/>
          </a:p>
        </p:txBody>
      </p:sp>
      <p:sp>
        <p:nvSpPr>
          <p:cNvPr id="9" name="Slide Number Placeholder 8">
            <a:extLst>
              <a:ext uri="{FF2B5EF4-FFF2-40B4-BE49-F238E27FC236}">
                <a16:creationId xmlns:a16="http://schemas.microsoft.com/office/drawing/2014/main" id="{734D4985-05FC-A044-DC87-1E2D25E21F97}"/>
              </a:ext>
            </a:extLst>
          </p:cNvPr>
          <p:cNvSpPr>
            <a:spLocks noGrp="1"/>
          </p:cNvSpPr>
          <p:nvPr>
            <p:ph type="sldNum" sz="quarter" idx="12"/>
          </p:nvPr>
        </p:nvSpPr>
        <p:spPr/>
        <p:txBody>
          <a:bodyPr/>
          <a:lstStyle/>
          <a:p>
            <a:fld id="{F2B169C5-0C64-4145-B25B-51CDE906BD8B}" type="slidenum">
              <a:rPr lang="en-US" smtClean="0"/>
              <a:t>3</a:t>
            </a:fld>
            <a:endParaRPr lang="en-US"/>
          </a:p>
        </p:txBody>
      </p:sp>
      <p:sp>
        <p:nvSpPr>
          <p:cNvPr id="8" name="TextBox 7">
            <a:extLst>
              <a:ext uri="{FF2B5EF4-FFF2-40B4-BE49-F238E27FC236}">
                <a16:creationId xmlns:a16="http://schemas.microsoft.com/office/drawing/2014/main" id="{0EF11C8B-E55C-C2C7-BFFF-1750FCD4472E}"/>
              </a:ext>
            </a:extLst>
          </p:cNvPr>
          <p:cNvSpPr txBox="1"/>
          <p:nvPr/>
        </p:nvSpPr>
        <p:spPr>
          <a:xfrm>
            <a:off x="759279" y="1720840"/>
            <a:ext cx="10613571" cy="4401205"/>
          </a:xfrm>
          <a:prstGeom prst="rect">
            <a:avLst/>
          </a:prstGeom>
          <a:noFill/>
        </p:spPr>
        <p:txBody>
          <a:bodyPr wrap="square">
            <a:spAutoFit/>
          </a:bodyPr>
          <a:lstStyle/>
          <a:p>
            <a:pPr marL="457200" indent="-457200">
              <a:buAutoNum type="arabicParenR"/>
            </a:pPr>
            <a:r>
              <a:rPr lang="en-US" sz="2000" dirty="0"/>
              <a:t>Determine the total radon concentration passing into the carbon trap (and potentially making it into the brass-wool trap) during the transfer</a:t>
            </a:r>
          </a:p>
          <a:p>
            <a:pPr marL="457200" indent="-457200">
              <a:buAutoNum type="arabicParenR"/>
            </a:pPr>
            <a:endParaRPr lang="en-US" sz="2000" dirty="0"/>
          </a:p>
          <a:p>
            <a:r>
              <a:rPr lang="en-US" sz="2000" dirty="0"/>
              <a:t>	1a) Determine the volume of N2 used in the transfer</a:t>
            </a:r>
          </a:p>
          <a:p>
            <a:r>
              <a:rPr lang="en-US" sz="2000" dirty="0"/>
              <a:t>	1b) Determine the radon concentration in this N2</a:t>
            </a:r>
          </a:p>
          <a:p>
            <a:endParaRPr lang="en-US" sz="2000" dirty="0"/>
          </a:p>
          <a:p>
            <a:r>
              <a:rPr lang="en-US" sz="2000" dirty="0"/>
              <a:t>2) Determine an upper limit on the fraction of radon that makes it through the carbon trap.</a:t>
            </a:r>
          </a:p>
          <a:p>
            <a:endParaRPr lang="en-US" sz="2000" dirty="0"/>
          </a:p>
          <a:p>
            <a:r>
              <a:rPr lang="en-US" sz="2000" dirty="0"/>
              <a:t>	2a) Determine volume of N2 for pylon test</a:t>
            </a:r>
          </a:p>
          <a:p>
            <a:r>
              <a:rPr lang="en-US" sz="2000" dirty="0"/>
              <a:t>	2b) Determine input activity for pylon test</a:t>
            </a:r>
          </a:p>
          <a:p>
            <a:r>
              <a:rPr lang="en-US" sz="2000" dirty="0"/>
              <a:t>	2c) Determine upper limit on output activity for pylon test</a:t>
            </a:r>
          </a:p>
          <a:p>
            <a:endParaRPr lang="en-US" sz="2000" dirty="0"/>
          </a:p>
          <a:p>
            <a:r>
              <a:rPr lang="en-US" sz="2000" dirty="0"/>
              <a:t>3) Multiply together 1 and 2 to get an upper limit on the amount of radon that makes it into the brass-wool trap.</a:t>
            </a:r>
          </a:p>
        </p:txBody>
      </p:sp>
    </p:spTree>
    <p:extLst>
      <p:ext uri="{BB962C8B-B14F-4D97-AF65-F5344CB8AC3E}">
        <p14:creationId xmlns:p14="http://schemas.microsoft.com/office/powerpoint/2010/main" val="2444084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1EBB6-0E16-B5EE-C3DD-635DDD6D2A39}"/>
              </a:ext>
            </a:extLst>
          </p:cNvPr>
          <p:cNvSpPr/>
          <p:nvPr/>
        </p:nvSpPr>
        <p:spPr>
          <a:xfrm>
            <a:off x="204107" y="163287"/>
            <a:ext cx="11781064" cy="93072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D0B48F68-6414-B9B4-62AF-C0304881DD3D}"/>
                  </a:ext>
                </a:extLst>
              </p:cNvPr>
              <p:cNvSpPr>
                <a:spLocks noGrp="1"/>
              </p:cNvSpPr>
              <p:nvPr>
                <p:ph idx="1"/>
              </p:nvPr>
            </p:nvSpPr>
            <p:spPr>
              <a:xfrm>
                <a:off x="449037" y="1159328"/>
                <a:ext cx="11242221" cy="5445579"/>
              </a:xfrm>
            </p:spPr>
            <p:txBody>
              <a:bodyPr>
                <a:noAutofit/>
              </a:bodyPr>
              <a:lstStyle/>
              <a:p>
                <a:pPr marL="0" indent="0">
                  <a:buNone/>
                </a:pPr>
                <a:r>
                  <a:rPr lang="en-US" sz="1600" dirty="0"/>
                  <a:t>During a transfer of radon from the large, 300-L chamber, we cycle the pressure on the chamber from 200 torr to 50 torr 5 times to try to get all the radon from it.</a:t>
                </a:r>
                <a:endParaRPr lang="en-US" sz="800" dirty="0"/>
              </a:p>
              <a:p>
                <a:pPr marL="0" indent="0">
                  <a:buNone/>
                </a:pPr>
                <a:r>
                  <a:rPr lang="en-US" sz="1600" dirty="0"/>
                  <a:t>Using the ideal gas law and the concept of the standard liter we arrive at the equation below. The standard liter is the volume the atoms would take up if they were at atmospheric pressure (760 Torr).</a:t>
                </a:r>
              </a:p>
              <a:p>
                <a:pPr marL="0" indent="0">
                  <a:buNone/>
                </a:pPr>
                <a:endParaRPr lang="en-US" sz="800" dirty="0"/>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1</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2</m:t>
                                  </m:r>
                                </m:sub>
                              </m:sSub>
                            </m:den>
                          </m:f>
                        </m:e>
                      </m:d>
                    </m:oMath>
                  </m:oMathPara>
                </a14:m>
                <a:endParaRPr lang="en-US" sz="1600" dirty="0"/>
              </a:p>
              <a:p>
                <a:pPr marL="0" indent="0">
                  <a:buNone/>
                </a:pPr>
                <a:r>
                  <a:rPr lang="en-US" sz="1600" dirty="0"/>
                  <a:t>Calculations</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50</m:t>
                          </m:r>
                          <m:r>
                            <a:rPr lang="en-US" sz="1600" b="0" i="1" smtClean="0">
                              <a:latin typeface="Cambria Math" panose="02040503050406030204" pitchFamily="18" charset="0"/>
                            </a:rPr>
                            <m:t>𝑇𝑜𝑟𝑟</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𝑎𝑡𝑚</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50 </m:t>
                              </m:r>
                              <m:r>
                                <a:rPr lang="en-US" sz="1600" b="0" i="1" smtClean="0">
                                  <a:latin typeface="Cambria Math" panose="02040503050406030204" pitchFamily="18" charset="0"/>
                                </a:rPr>
                                <m:t>𝑇𝑜𝑟𝑟</m:t>
                              </m:r>
                            </m:num>
                            <m:den>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b="0" i="1" smtClean="0">
                                      <a:latin typeface="Cambria Math" panose="02040503050406030204" pitchFamily="18" charset="0"/>
                                    </a:rPr>
                                    <m:t>𝑎𝑡𝑚</m:t>
                                  </m:r>
                                </m:sub>
                              </m:sSub>
                            </m:den>
                          </m:f>
                        </m:e>
                      </m:d>
                      <m:r>
                        <a:rPr lang="en-US" sz="1600" b="0" i="1" smtClean="0">
                          <a:latin typeface="Cambria Math" panose="02040503050406030204" pitchFamily="18" charset="0"/>
                        </a:rPr>
                        <m:t>=300</m:t>
                      </m:r>
                      <m:r>
                        <a:rPr lang="en-US" sz="1600" b="0" i="1" smtClean="0">
                          <a:latin typeface="Cambria Math" panose="02040503050406030204" pitchFamily="18" charset="0"/>
                        </a:rPr>
                        <m:t>𝑠𝑙</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50 </m:t>
                              </m:r>
                              <m:r>
                                <a:rPr lang="en-US" sz="1600" b="0" i="1" smtClean="0">
                                  <a:latin typeface="Cambria Math" panose="02040503050406030204" pitchFamily="18" charset="0"/>
                                </a:rPr>
                                <m:t>𝑇𝑜𝑟𝑟</m:t>
                              </m:r>
                            </m:num>
                            <m:den>
                              <m:r>
                                <a:rPr lang="en-US" sz="1600" b="0" i="1" smtClean="0">
                                  <a:latin typeface="Cambria Math" panose="02040503050406030204" pitchFamily="18" charset="0"/>
                                </a:rPr>
                                <m:t>760 </m:t>
                              </m:r>
                              <m:r>
                                <a:rPr lang="en-US" sz="1600" b="0" i="1" smtClean="0">
                                  <a:latin typeface="Cambria Math" panose="02040503050406030204" pitchFamily="18" charset="0"/>
                                </a:rPr>
                                <m:t>𝑇𝑜𝑟𝑟</m:t>
                              </m:r>
                            </m:den>
                          </m:f>
                        </m:e>
                      </m:d>
                      <m:r>
                        <a:rPr lang="en-US" sz="1600" b="0" i="1" smtClean="0">
                          <a:latin typeface="Cambria Math" panose="02040503050406030204" pitchFamily="18" charset="0"/>
                        </a:rPr>
                        <m:t>=18 </m:t>
                      </m:r>
                      <m:r>
                        <a:rPr lang="en-US" sz="1600" b="0" i="1" smtClean="0">
                          <a:latin typeface="Cambria Math" panose="02040503050406030204" pitchFamily="18" charset="0"/>
                        </a:rPr>
                        <m:t>𝑠𝑙</m:t>
                      </m:r>
                    </m:oMath>
                  </m:oMathPara>
                </a14:m>
                <a:endParaRPr lang="en-US" sz="1600" b="0" i="1" dirty="0">
                  <a:latin typeface="Cambria Math" panose="02040503050406030204" pitchFamily="18" charset="0"/>
                </a:endParaRPr>
              </a:p>
              <a:p>
                <a:pPr marL="0" indent="0">
                  <a:buNone/>
                </a:pPr>
                <a:endParaRPr lang="en-US" sz="1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200</m:t>
                          </m:r>
                          <m:r>
                            <a:rPr lang="en-US" sz="1600" b="0" i="1" smtClean="0">
                              <a:latin typeface="Cambria Math" panose="02040503050406030204" pitchFamily="18" charset="0"/>
                            </a:rPr>
                            <m:t>𝑇𝑜𝑟𝑟</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𝑎𝑡𝑚</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200 </m:t>
                              </m:r>
                              <m:r>
                                <a:rPr lang="en-US" sz="1600" b="0" i="1" smtClean="0">
                                  <a:latin typeface="Cambria Math" panose="02040503050406030204" pitchFamily="18" charset="0"/>
                                </a:rPr>
                                <m:t>𝑇𝑜𝑟𝑟</m:t>
                              </m:r>
                            </m:num>
                            <m:den>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b="0" i="1" smtClean="0">
                                      <a:latin typeface="Cambria Math" panose="02040503050406030204" pitchFamily="18" charset="0"/>
                                    </a:rPr>
                                    <m:t>𝑎𝑡𝑚</m:t>
                                  </m:r>
                                </m:sub>
                              </m:sSub>
                            </m:den>
                          </m:f>
                        </m:e>
                      </m:d>
                      <m:r>
                        <a:rPr lang="en-US" sz="1600" b="0" i="1" smtClean="0">
                          <a:latin typeface="Cambria Math" panose="02040503050406030204" pitchFamily="18" charset="0"/>
                        </a:rPr>
                        <m:t>=300</m:t>
                      </m:r>
                      <m:r>
                        <a:rPr lang="en-US" sz="1600" b="0" i="1" smtClean="0">
                          <a:latin typeface="Cambria Math" panose="02040503050406030204" pitchFamily="18" charset="0"/>
                        </a:rPr>
                        <m:t>𝑠𝑙</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200 </m:t>
                              </m:r>
                              <m:r>
                                <a:rPr lang="en-US" sz="1600" b="0" i="1" smtClean="0">
                                  <a:latin typeface="Cambria Math" panose="02040503050406030204" pitchFamily="18" charset="0"/>
                                </a:rPr>
                                <m:t>𝑇𝑜𝑟𝑟</m:t>
                              </m:r>
                            </m:num>
                            <m:den>
                              <m:r>
                                <a:rPr lang="en-US" sz="1600" b="0" i="1" smtClean="0">
                                  <a:latin typeface="Cambria Math" panose="02040503050406030204" pitchFamily="18" charset="0"/>
                                </a:rPr>
                                <m:t>760 </m:t>
                              </m:r>
                              <m:r>
                                <a:rPr lang="en-US" sz="1600" b="0" i="1" smtClean="0">
                                  <a:latin typeface="Cambria Math" panose="02040503050406030204" pitchFamily="18" charset="0"/>
                                </a:rPr>
                                <m:t>𝑇𝑜𝑟𝑟</m:t>
                              </m:r>
                            </m:den>
                          </m:f>
                        </m:e>
                      </m:d>
                      <m:r>
                        <a:rPr lang="en-US" sz="1600" b="0" i="1" smtClean="0">
                          <a:latin typeface="Cambria Math" panose="02040503050406030204" pitchFamily="18" charset="0"/>
                        </a:rPr>
                        <m:t>=79 </m:t>
                      </m:r>
                      <m:r>
                        <a:rPr lang="en-US" sz="1600" b="0" i="1" smtClean="0">
                          <a:latin typeface="Cambria Math" panose="02040503050406030204" pitchFamily="18" charset="0"/>
                        </a:rPr>
                        <m:t>𝑠𝑙</m:t>
                      </m:r>
                    </m:oMath>
                  </m:oMathPara>
                </a14:m>
                <a:endParaRPr lang="en-US" sz="1600" b="0" i="1" dirty="0">
                  <a:latin typeface="Cambria Math" panose="02040503050406030204" pitchFamily="18" charset="0"/>
                </a:endParaRPr>
              </a:p>
              <a:p>
                <a:pPr marL="0" indent="0">
                  <a:buNone/>
                </a:pPr>
                <a:endParaRPr lang="en-US" sz="800" b="0" i="1" dirty="0">
                  <a:latin typeface="Cambria Math" panose="02040503050406030204" pitchFamily="18" charset="0"/>
                </a:endParaRPr>
              </a:p>
              <a:p>
                <a:pPr marL="0" indent="0">
                  <a:buNone/>
                </a:pPr>
                <a:r>
                  <a:rPr lang="en-US" sz="1600" dirty="0"/>
                  <a:t>The volume of nitrogen boil-off gas used for the large-chamber transfer is</a:t>
                </a:r>
              </a:p>
              <a:p>
                <a:pPr marL="0" indent="0">
                  <a:buNone/>
                </a:pPr>
                <a:endParaRPr lang="en-US" sz="800" dirty="0"/>
              </a:p>
              <a:p>
                <a:pPr marL="0" indent="0">
                  <a:buNone/>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𝑉</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200</m:t>
                          </m:r>
                          <m:r>
                            <a:rPr lang="en-US" sz="1600" b="0" i="1" smtClean="0">
                              <a:latin typeface="Cambria Math" panose="02040503050406030204" pitchFamily="18" charset="0"/>
                            </a:rPr>
                            <m:t>𝑇𝑜𝑟𝑟</m:t>
                          </m:r>
                        </m:sub>
                      </m:sSub>
                      <m:r>
                        <a:rPr lang="en-US" sz="1600" b="0" i="0" smtClean="0">
                          <a:latin typeface="Cambria Math" panose="02040503050406030204" pitchFamily="18" charset="0"/>
                        </a:rPr>
                        <m:t>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50</m:t>
                          </m:r>
                          <m:r>
                            <a:rPr lang="en-US" sz="1600" b="0" i="1" smtClean="0">
                              <a:latin typeface="Cambria Math" panose="02040503050406030204" pitchFamily="18" charset="0"/>
                            </a:rPr>
                            <m:t>𝑇𝑜𝑟𝑟</m:t>
                          </m:r>
                        </m:sub>
                      </m:sSub>
                      <m:r>
                        <a:rPr lang="en-US" sz="1600" b="0" i="0" smtClean="0">
                          <a:latin typeface="Cambria Math" panose="02040503050406030204" pitchFamily="18" charset="0"/>
                        </a:rPr>
                        <m:t>=</m:t>
                      </m:r>
                      <m:r>
                        <a:rPr lang="en-US" sz="1600" b="0" i="1" smtClean="0">
                          <a:latin typeface="Cambria Math" panose="02040503050406030204" pitchFamily="18" charset="0"/>
                        </a:rPr>
                        <m:t>79 </m:t>
                      </m:r>
                      <m:r>
                        <a:rPr lang="en-US" sz="1600" b="0" i="1" smtClean="0">
                          <a:latin typeface="Cambria Math" panose="02040503050406030204" pitchFamily="18" charset="0"/>
                        </a:rPr>
                        <m:t>𝑠𝑙</m:t>
                      </m:r>
                      <m:r>
                        <a:rPr lang="en-US" sz="1600" b="0" i="0" smtClean="0">
                          <a:latin typeface="Cambria Math" panose="02040503050406030204" pitchFamily="18" charset="0"/>
                        </a:rPr>
                        <m:t> − </m:t>
                      </m:r>
                      <m:r>
                        <a:rPr lang="en-US" sz="1600" b="0" i="1" smtClean="0">
                          <a:latin typeface="Cambria Math" panose="02040503050406030204" pitchFamily="18" charset="0"/>
                        </a:rPr>
                        <m:t>18 </m:t>
                      </m:r>
                      <m:r>
                        <a:rPr lang="en-US" sz="1600" b="0" i="1" smtClean="0">
                          <a:latin typeface="Cambria Math" panose="02040503050406030204" pitchFamily="18" charset="0"/>
                        </a:rPr>
                        <m:t>𝑠𝑙</m:t>
                      </m:r>
                      <m:r>
                        <a:rPr lang="en-US" sz="1600" b="0" i="1" smtClean="0">
                          <a:latin typeface="Cambria Math" panose="02040503050406030204" pitchFamily="18" charset="0"/>
                        </a:rPr>
                        <m:t>=61 </m:t>
                      </m:r>
                      <m:r>
                        <a:rPr lang="en-US" sz="1600" b="0" i="1" smtClean="0">
                          <a:latin typeface="Cambria Math" panose="02040503050406030204" pitchFamily="18" charset="0"/>
                        </a:rPr>
                        <m:t>𝑠𝑙</m:t>
                      </m:r>
                    </m:oMath>
                  </m:oMathPara>
                </a14:m>
                <a:endParaRPr lang="en-US" sz="1600" b="0" i="1" dirty="0">
                  <a:latin typeface="Cambria Math" panose="02040503050406030204" pitchFamily="18" charset="0"/>
                </a:endParaRPr>
              </a:p>
              <a:p>
                <a:pPr marL="0" indent="0">
                  <a:buNone/>
                </a:pPr>
                <a:endParaRPr lang="en-US" sz="800" b="0" i="1" dirty="0">
                  <a:latin typeface="Cambria Math" panose="02040503050406030204" pitchFamily="18" charset="0"/>
                </a:endParaRPr>
              </a:p>
              <a:p>
                <a:pPr marL="0" indent="0">
                  <a:buNone/>
                </a:pPr>
                <a:r>
                  <a:rPr lang="en-US" sz="1600" dirty="0"/>
                  <a:t>The total volume used is calculated for 5 transfers</a:t>
                </a:r>
              </a:p>
              <a:p>
                <a:pPr marL="0" indent="0">
                  <a:buNone/>
                </a:pPr>
                <a:endParaRPr lang="en-US" sz="800" dirty="0"/>
              </a:p>
              <a:p>
                <a:pPr marL="0"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𝑇</m:t>
                          </m:r>
                        </m:sub>
                      </m:sSub>
                      <m:r>
                        <a:rPr lang="en-US" sz="1600" b="0" i="1" smtClean="0">
                          <a:latin typeface="Cambria Math" panose="02040503050406030204" pitchFamily="18" charset="0"/>
                          <a:ea typeface="Cambria Math" panose="02040503050406030204" pitchFamily="18" charset="0"/>
                        </a:rPr>
                        <m:t> =</m:t>
                      </m:r>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𝑉</m:t>
                      </m:r>
                      <m:r>
                        <a:rPr lang="en-US" sz="1600" b="0" i="1" smtClean="0">
                          <a:latin typeface="Cambria Math" panose="02040503050406030204" pitchFamily="18" charset="0"/>
                          <a:ea typeface="Cambria Math" panose="02040503050406030204" pitchFamily="18" charset="0"/>
                        </a:rPr>
                        <m:t>∗5=61 </m:t>
                      </m:r>
                      <m:r>
                        <a:rPr lang="en-US" sz="1600" b="0" i="1" smtClean="0">
                          <a:latin typeface="Cambria Math" panose="02040503050406030204" pitchFamily="18" charset="0"/>
                        </a:rPr>
                        <m:t>𝑠𝑙</m:t>
                      </m:r>
                      <m:r>
                        <a:rPr lang="en-US" sz="1600" b="0" i="1" smtClean="0">
                          <a:latin typeface="Cambria Math" panose="02040503050406030204" pitchFamily="18" charset="0"/>
                        </a:rPr>
                        <m:t> ∗5=305 </m:t>
                      </m:r>
                      <m:r>
                        <a:rPr lang="en-US" sz="1600" b="0" i="1" smtClean="0">
                          <a:latin typeface="Cambria Math" panose="02040503050406030204" pitchFamily="18" charset="0"/>
                        </a:rPr>
                        <m:t>𝑠𝑙</m:t>
                      </m:r>
                    </m:oMath>
                  </m:oMathPara>
                </a14:m>
                <a:endParaRPr lang="en-US" sz="1600" dirty="0"/>
              </a:p>
            </p:txBody>
          </p:sp>
        </mc:Choice>
        <mc:Fallback>
          <p:sp>
            <p:nvSpPr>
              <p:cNvPr id="9" name="Content Placeholder 2">
                <a:extLst>
                  <a:ext uri="{FF2B5EF4-FFF2-40B4-BE49-F238E27FC236}">
                    <a16:creationId xmlns:a16="http://schemas.microsoft.com/office/drawing/2014/main" id="{D0B48F68-6414-B9B4-62AF-C0304881DD3D}"/>
                  </a:ext>
                </a:extLst>
              </p:cNvPr>
              <p:cNvSpPr>
                <a:spLocks noGrp="1" noRot="1" noChangeAspect="1" noMove="1" noResize="1" noEditPoints="1" noAdjustHandles="1" noChangeArrowheads="1" noChangeShapeType="1" noTextEdit="1"/>
              </p:cNvSpPr>
              <p:nvPr>
                <p:ph idx="1"/>
              </p:nvPr>
            </p:nvSpPr>
            <p:spPr>
              <a:xfrm>
                <a:off x="449037" y="1159328"/>
                <a:ext cx="11242221" cy="5445579"/>
              </a:xfrm>
              <a:blipFill>
                <a:blip r:embed="rId2"/>
                <a:stretch>
                  <a:fillRect l="-325" t="-784" r="-651" b="-2464"/>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7AFE9815-9F20-803C-EDED-E97644A637FA}"/>
              </a:ext>
            </a:extLst>
          </p:cNvPr>
          <p:cNvSpPr>
            <a:spLocks noGrp="1"/>
          </p:cNvSpPr>
          <p:nvPr>
            <p:ph type="dt" sz="half" idx="10"/>
          </p:nvPr>
        </p:nvSpPr>
        <p:spPr/>
        <p:txBody>
          <a:bodyPr/>
          <a:lstStyle/>
          <a:p>
            <a:fld id="{753F9AA9-352D-46E8-8DC7-1DC6E75D2938}" type="datetime1">
              <a:rPr lang="en-US" smtClean="0"/>
              <a:t>2/7/2023</a:t>
            </a:fld>
            <a:endParaRPr lang="en-US"/>
          </a:p>
        </p:txBody>
      </p:sp>
      <p:sp>
        <p:nvSpPr>
          <p:cNvPr id="6" name="Slide Number Placeholder 5">
            <a:extLst>
              <a:ext uri="{FF2B5EF4-FFF2-40B4-BE49-F238E27FC236}">
                <a16:creationId xmlns:a16="http://schemas.microsoft.com/office/drawing/2014/main" id="{D0754EA8-F14E-A66D-3052-8178591D0B97}"/>
              </a:ext>
            </a:extLst>
          </p:cNvPr>
          <p:cNvSpPr>
            <a:spLocks noGrp="1"/>
          </p:cNvSpPr>
          <p:nvPr>
            <p:ph type="sldNum" sz="quarter" idx="12"/>
          </p:nvPr>
        </p:nvSpPr>
        <p:spPr/>
        <p:txBody>
          <a:bodyPr/>
          <a:lstStyle/>
          <a:p>
            <a:fld id="{F2B169C5-0C64-4145-B25B-51CDE906BD8B}" type="slidenum">
              <a:rPr lang="en-US" smtClean="0"/>
              <a:t>4</a:t>
            </a:fld>
            <a:endParaRPr lang="en-US"/>
          </a:p>
        </p:txBody>
      </p:sp>
      <p:sp>
        <p:nvSpPr>
          <p:cNvPr id="7" name="Title 1">
            <a:extLst>
              <a:ext uri="{FF2B5EF4-FFF2-40B4-BE49-F238E27FC236}">
                <a16:creationId xmlns:a16="http://schemas.microsoft.com/office/drawing/2014/main" id="{EF8DBD17-2BB8-7B21-626B-CE86E597A8C1}"/>
              </a:ext>
            </a:extLst>
          </p:cNvPr>
          <p:cNvSpPr txBox="1">
            <a:spLocks/>
          </p:cNvSpPr>
          <p:nvPr/>
        </p:nvSpPr>
        <p:spPr>
          <a:xfrm>
            <a:off x="579663" y="373291"/>
            <a:ext cx="11038115" cy="696232"/>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1a: Determine the volume of N2 Used in the Transfer</a:t>
            </a:r>
          </a:p>
        </p:txBody>
      </p:sp>
    </p:spTree>
    <p:extLst>
      <p:ext uri="{BB962C8B-B14F-4D97-AF65-F5344CB8AC3E}">
        <p14:creationId xmlns:p14="http://schemas.microsoft.com/office/powerpoint/2010/main" val="297152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1EBB6-0E16-B5EE-C3DD-635DDD6D2A39}"/>
              </a:ext>
            </a:extLst>
          </p:cNvPr>
          <p:cNvSpPr/>
          <p:nvPr/>
        </p:nvSpPr>
        <p:spPr>
          <a:xfrm>
            <a:off x="204107" y="163286"/>
            <a:ext cx="11781064" cy="109401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96E19AD8-D4F5-33CA-7F23-00D253DB7179}"/>
              </a:ext>
            </a:extLst>
          </p:cNvPr>
          <p:cNvPicPr>
            <a:picLocks noChangeAspect="1"/>
          </p:cNvPicPr>
          <p:nvPr/>
        </p:nvPicPr>
        <p:blipFill rotWithShape="1">
          <a:blip r:embed="rId2">
            <a:extLst>
              <a:ext uri="{28A0092B-C50C-407E-A947-70E740481C1C}">
                <a14:useLocalDpi xmlns:a14="http://schemas.microsoft.com/office/drawing/2010/main" val="0"/>
              </a:ext>
            </a:extLst>
          </a:blip>
          <a:srcRect t="28528" b="39213"/>
          <a:stretch/>
        </p:blipFill>
        <p:spPr>
          <a:xfrm>
            <a:off x="1690006" y="3020785"/>
            <a:ext cx="8796722" cy="800099"/>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6AD089BD-14D6-E8FF-CE99-65DBC95333B0}"/>
              </a:ext>
            </a:extLst>
          </p:cNvPr>
          <p:cNvPicPr>
            <a:picLocks noChangeAspect="1"/>
          </p:cNvPicPr>
          <p:nvPr/>
        </p:nvPicPr>
        <p:blipFill rotWithShape="1">
          <a:blip r:embed="rId3">
            <a:extLst>
              <a:ext uri="{28A0092B-C50C-407E-A947-70E740481C1C}">
                <a14:useLocalDpi xmlns:a14="http://schemas.microsoft.com/office/drawing/2010/main" val="0"/>
              </a:ext>
            </a:extLst>
          </a:blip>
          <a:srcRect t="31662"/>
          <a:stretch/>
        </p:blipFill>
        <p:spPr>
          <a:xfrm>
            <a:off x="1836963" y="4351564"/>
            <a:ext cx="8539049" cy="1149206"/>
          </a:xfrm>
          <a:prstGeom prst="rect">
            <a:avLst/>
          </a:prstGeom>
        </p:spPr>
      </p:pic>
      <p:sp>
        <p:nvSpPr>
          <p:cNvPr id="10" name="Rectangle 9">
            <a:extLst>
              <a:ext uri="{FF2B5EF4-FFF2-40B4-BE49-F238E27FC236}">
                <a16:creationId xmlns:a16="http://schemas.microsoft.com/office/drawing/2014/main" id="{B602E3C4-F7F9-4E3C-8919-36BB406F2857}"/>
              </a:ext>
            </a:extLst>
          </p:cNvPr>
          <p:cNvSpPr/>
          <p:nvPr/>
        </p:nvSpPr>
        <p:spPr>
          <a:xfrm>
            <a:off x="8156177" y="4749362"/>
            <a:ext cx="2170991" cy="217135"/>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D1F313-7D06-9BD8-0B9C-1374A635C86D}"/>
              </a:ext>
            </a:extLst>
          </p:cNvPr>
          <p:cNvSpPr/>
          <p:nvPr/>
        </p:nvSpPr>
        <p:spPr>
          <a:xfrm>
            <a:off x="1836284" y="4955722"/>
            <a:ext cx="3489770" cy="216842"/>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890674-3784-AE4B-7BB2-3E76B67EF1E7}"/>
              </a:ext>
            </a:extLst>
          </p:cNvPr>
          <p:cNvSpPr/>
          <p:nvPr/>
        </p:nvSpPr>
        <p:spPr>
          <a:xfrm>
            <a:off x="2468024" y="3409369"/>
            <a:ext cx="5353361" cy="210674"/>
          </a:xfrm>
          <a:prstGeom prst="rect">
            <a:avLst/>
          </a:prstGeom>
          <a:solidFill>
            <a:srgbClr val="FFFF00">
              <a:alpha val="3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74E952F5-4660-A03B-3A73-EE16A68D3D3E}"/>
              </a:ext>
            </a:extLst>
          </p:cNvPr>
          <p:cNvSpPr>
            <a:spLocks noGrp="1"/>
          </p:cNvSpPr>
          <p:nvPr>
            <p:ph type="dt" sz="half" idx="10"/>
          </p:nvPr>
        </p:nvSpPr>
        <p:spPr/>
        <p:txBody>
          <a:bodyPr/>
          <a:lstStyle/>
          <a:p>
            <a:fld id="{3B99EE77-1F89-4082-A3FD-AB31AF003833}" type="datetime1">
              <a:rPr lang="en-US" smtClean="0"/>
              <a:t>2/7/2023</a:t>
            </a:fld>
            <a:endParaRPr lang="en-US"/>
          </a:p>
        </p:txBody>
      </p:sp>
      <p:sp>
        <p:nvSpPr>
          <p:cNvPr id="6" name="Slide Number Placeholder 5">
            <a:extLst>
              <a:ext uri="{FF2B5EF4-FFF2-40B4-BE49-F238E27FC236}">
                <a16:creationId xmlns:a16="http://schemas.microsoft.com/office/drawing/2014/main" id="{6E8C0FC5-DD3C-3205-493C-794EE5C3462E}"/>
              </a:ext>
            </a:extLst>
          </p:cNvPr>
          <p:cNvSpPr>
            <a:spLocks noGrp="1"/>
          </p:cNvSpPr>
          <p:nvPr>
            <p:ph type="sldNum" sz="quarter" idx="12"/>
          </p:nvPr>
        </p:nvSpPr>
        <p:spPr/>
        <p:txBody>
          <a:bodyPr/>
          <a:lstStyle/>
          <a:p>
            <a:fld id="{F2B169C5-0C64-4145-B25B-51CDE906BD8B}" type="slidenum">
              <a:rPr lang="en-US" smtClean="0"/>
              <a:t>5</a:t>
            </a:fld>
            <a:endParaRPr lang="en-US"/>
          </a:p>
        </p:txBody>
      </p:sp>
      <p:sp>
        <p:nvSpPr>
          <p:cNvPr id="7" name="TextBox 6">
            <a:extLst>
              <a:ext uri="{FF2B5EF4-FFF2-40B4-BE49-F238E27FC236}">
                <a16:creationId xmlns:a16="http://schemas.microsoft.com/office/drawing/2014/main" id="{43D67687-173E-AB6C-C1F5-39681A01BB7D}"/>
              </a:ext>
            </a:extLst>
          </p:cNvPr>
          <p:cNvSpPr txBox="1"/>
          <p:nvPr/>
        </p:nvSpPr>
        <p:spPr>
          <a:xfrm>
            <a:off x="832756" y="1856410"/>
            <a:ext cx="10523765" cy="923330"/>
          </a:xfrm>
          <a:prstGeom prst="rect">
            <a:avLst/>
          </a:prstGeom>
          <a:noFill/>
        </p:spPr>
        <p:txBody>
          <a:bodyPr wrap="square" rtlCol="0">
            <a:spAutoFit/>
          </a:bodyPr>
          <a:lstStyle/>
          <a:p>
            <a:r>
              <a:rPr lang="en-US" dirty="0"/>
              <a:t>From the paper ‘Analysis of Backgrounds for a Radon-Emanation System’, S.I. Bendigo, N.I. Chott, R.W. Schnee, D.R. </a:t>
            </a:r>
            <a:r>
              <a:rPr lang="en-US" dirty="0" err="1"/>
              <a:t>Tronstad</a:t>
            </a:r>
            <a:r>
              <a:rPr lang="en-US" dirty="0"/>
              <a:t>, and K. Weber, written for LRT 2022, we are given the expected activity of N2 boil-off. </a:t>
            </a:r>
          </a:p>
          <a:p>
            <a:r>
              <a:rPr lang="en-US" dirty="0"/>
              <a:t>.</a:t>
            </a:r>
          </a:p>
        </p:txBody>
      </p:sp>
      <p:sp>
        <p:nvSpPr>
          <p:cNvPr id="17" name="TextBox 16">
            <a:extLst>
              <a:ext uri="{FF2B5EF4-FFF2-40B4-BE49-F238E27FC236}">
                <a16:creationId xmlns:a16="http://schemas.microsoft.com/office/drawing/2014/main" id="{1F07CF5E-FCD1-22AC-C633-EB58769EBA88}"/>
              </a:ext>
            </a:extLst>
          </p:cNvPr>
          <p:cNvSpPr txBox="1"/>
          <p:nvPr/>
        </p:nvSpPr>
        <p:spPr>
          <a:xfrm>
            <a:off x="1340343" y="242702"/>
            <a:ext cx="9117069" cy="1077218"/>
          </a:xfrm>
          <a:prstGeom prst="rect">
            <a:avLst/>
          </a:prstGeom>
          <a:noFill/>
        </p:spPr>
        <p:txBody>
          <a:bodyPr wrap="square" rtlCol="0">
            <a:spAutoFit/>
          </a:bodyPr>
          <a:lstStyle/>
          <a:p>
            <a:pPr algn="ctr"/>
            <a:r>
              <a:rPr lang="en-US" sz="3200" dirty="0">
                <a:solidFill>
                  <a:schemeClr val="bg1"/>
                </a:solidFill>
              </a:rPr>
              <a:t>1b: Determine the Radon Concentration of N2 in Large Chamber Transfer</a:t>
            </a:r>
          </a:p>
        </p:txBody>
      </p:sp>
      <p:pic>
        <p:nvPicPr>
          <p:cNvPr id="20" name="Picture 19" descr="Text">
            <a:extLst>
              <a:ext uri="{FF2B5EF4-FFF2-40B4-BE49-F238E27FC236}">
                <a16:creationId xmlns:a16="http://schemas.microsoft.com/office/drawing/2014/main" id="{F7680F28-1342-AF2B-0375-336638907017}"/>
              </a:ext>
            </a:extLst>
          </p:cNvPr>
          <p:cNvPicPr>
            <a:picLocks noChangeAspect="1"/>
          </p:cNvPicPr>
          <p:nvPr/>
        </p:nvPicPr>
        <p:blipFill rotWithShape="1">
          <a:blip r:embed="rId3">
            <a:extLst>
              <a:ext uri="{28A0092B-C50C-407E-A947-70E740481C1C}">
                <a14:useLocalDpi xmlns:a14="http://schemas.microsoft.com/office/drawing/2010/main" val="0"/>
              </a:ext>
            </a:extLst>
          </a:blip>
          <a:srcRect b="83226"/>
          <a:stretch/>
        </p:blipFill>
        <p:spPr>
          <a:xfrm>
            <a:off x="1834242" y="4020491"/>
            <a:ext cx="8539049" cy="282087"/>
          </a:xfrm>
          <a:prstGeom prst="rect">
            <a:avLst/>
          </a:prstGeom>
        </p:spPr>
      </p:pic>
      <p:pic>
        <p:nvPicPr>
          <p:cNvPr id="21" name="Picture 20" descr="Text">
            <a:extLst>
              <a:ext uri="{FF2B5EF4-FFF2-40B4-BE49-F238E27FC236}">
                <a16:creationId xmlns:a16="http://schemas.microsoft.com/office/drawing/2014/main" id="{5D1352AE-FD22-9B9F-C0C1-8EB855D73C1B}"/>
              </a:ext>
            </a:extLst>
          </p:cNvPr>
          <p:cNvPicPr>
            <a:picLocks noChangeAspect="1"/>
          </p:cNvPicPr>
          <p:nvPr/>
        </p:nvPicPr>
        <p:blipFill rotWithShape="1">
          <a:blip r:embed="rId2">
            <a:extLst>
              <a:ext uri="{28A0092B-C50C-407E-A947-70E740481C1C}">
                <a14:useLocalDpi xmlns:a14="http://schemas.microsoft.com/office/drawing/2010/main" val="0"/>
              </a:ext>
            </a:extLst>
          </a:blip>
          <a:srcRect t="-2" b="83214"/>
          <a:stretch/>
        </p:blipFill>
        <p:spPr>
          <a:xfrm>
            <a:off x="1777091" y="2506422"/>
            <a:ext cx="8796722" cy="416392"/>
          </a:xfrm>
          <a:prstGeom prst="rect">
            <a:avLst/>
          </a:prstGeom>
        </p:spPr>
      </p:pic>
    </p:spTree>
    <p:extLst>
      <p:ext uri="{BB962C8B-B14F-4D97-AF65-F5344CB8AC3E}">
        <p14:creationId xmlns:p14="http://schemas.microsoft.com/office/powerpoint/2010/main" val="1821634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1EBB6-0E16-B5EE-C3DD-635DDD6D2A39}"/>
              </a:ext>
            </a:extLst>
          </p:cNvPr>
          <p:cNvSpPr/>
          <p:nvPr/>
        </p:nvSpPr>
        <p:spPr>
          <a:xfrm>
            <a:off x="204107" y="163286"/>
            <a:ext cx="11781064" cy="109401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4E4F020-39AA-3B47-8C97-67D70DFEB5CF}"/>
                  </a:ext>
                </a:extLst>
              </p:cNvPr>
              <p:cNvSpPr>
                <a:spLocks noGrp="1"/>
              </p:cNvSpPr>
              <p:nvPr>
                <p:ph idx="1"/>
              </p:nvPr>
            </p:nvSpPr>
            <p:spPr>
              <a:xfrm>
                <a:off x="664464" y="1789049"/>
                <a:ext cx="10884408" cy="4351338"/>
              </a:xfrm>
            </p:spPr>
            <p:txBody>
              <a:bodyPr>
                <a:normAutofit/>
              </a:bodyPr>
              <a:lstStyle/>
              <a:p>
                <a:pPr marL="0" indent="0">
                  <a:buNone/>
                </a:pPr>
                <a:r>
                  <a:rPr lang="en-US" sz="2000" dirty="0"/>
                  <a:t>The activity is estimated to be as high as 300 times the value of </a:t>
                </a:r>
                <a14:m>
                  <m:oMath xmlns:m="http://schemas.openxmlformats.org/officeDocument/2006/math">
                    <m:r>
                      <a:rPr lang="en-US" sz="2000" b="0" i="0" smtClean="0">
                        <a:latin typeface="Cambria Math" panose="02040503050406030204" pitchFamily="18" charset="0"/>
                      </a:rPr>
                      <m:t>0.5 </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𝑚𝐵𝑞</m:t>
                        </m:r>
                      </m:num>
                      <m:den>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3</m:t>
                            </m:r>
                          </m:sup>
                        </m:sSup>
                      </m:den>
                    </m:f>
                  </m:oMath>
                </a14:m>
                <a:r>
                  <a:rPr lang="en-US" sz="2000" dirty="0"/>
                  <a:t>, which is equal to </a:t>
                </a:r>
                <a14:m>
                  <m:oMath xmlns:m="http://schemas.openxmlformats.org/officeDocument/2006/math">
                    <m:r>
                      <a:rPr lang="en-US" sz="2000" b="0" i="0" smtClean="0">
                        <a:latin typeface="Cambria Math" panose="02040503050406030204" pitchFamily="18" charset="0"/>
                      </a:rPr>
                      <m:t>150 </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𝑚𝐵𝑞</m:t>
                        </m:r>
                      </m:num>
                      <m:den>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3</m:t>
                            </m:r>
                          </m:sup>
                        </m:sSup>
                      </m:den>
                    </m:f>
                  </m:oMath>
                </a14:m>
                <a:r>
                  <a:rPr lang="en-US" sz="2000" dirty="0"/>
                  <a:t>.</a:t>
                </a:r>
              </a:p>
              <a:p>
                <a:pPr marL="0" indent="0">
                  <a:buNone/>
                </a:pPr>
                <a:r>
                  <a:rPr lang="en-US" sz="2000" dirty="0"/>
                  <a:t>This results in an activity of</a:t>
                </a:r>
              </a:p>
              <a:p>
                <a:pPr marL="0" indent="0">
                  <a:buNone/>
                </a:pPr>
                <a:endParaRPr lang="en-US" sz="8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305</m:t>
                      </m:r>
                      <m:r>
                        <a:rPr lang="en-US" sz="2000" i="1">
                          <a:latin typeface="Cambria Math" panose="02040503050406030204" pitchFamily="18" charset="0"/>
                        </a:rPr>
                        <m:t> </m:t>
                      </m:r>
                      <m:r>
                        <a:rPr lang="en-US" sz="2000" i="1">
                          <a:latin typeface="Cambria Math" panose="02040503050406030204" pitchFamily="18" charset="0"/>
                        </a:rPr>
                        <m:t>𝑠𝑙</m:t>
                      </m:r>
                      <m:r>
                        <a:rPr lang="en-US" sz="2000" i="1">
                          <a:latin typeface="Cambria Math" panose="02040503050406030204" pitchFamily="18" charset="0"/>
                        </a:rPr>
                        <m:t> ∗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𝑚</m:t>
                              </m:r>
                            </m:e>
                            <m:sup>
                              <m:r>
                                <a:rPr lang="en-US" sz="2000" i="1">
                                  <a:latin typeface="Cambria Math" panose="02040503050406030204" pitchFamily="18" charset="0"/>
                                </a:rPr>
                                <m:t>3</m:t>
                              </m:r>
                            </m:sup>
                          </m:sSup>
                        </m:num>
                        <m:den>
                          <m:r>
                            <a:rPr lang="en-US" sz="2000" i="1">
                              <a:latin typeface="Cambria Math" panose="02040503050406030204" pitchFamily="18" charset="0"/>
                            </a:rPr>
                            <m:t>1000</m:t>
                          </m:r>
                          <m:r>
                            <a:rPr lang="en-US" sz="2000" i="1">
                              <a:latin typeface="Cambria Math" panose="02040503050406030204" pitchFamily="18" charset="0"/>
                            </a:rPr>
                            <m:t>𝑠𝑙</m:t>
                          </m:r>
                        </m:den>
                      </m:f>
                      <m:r>
                        <a:rPr lang="en-US" sz="2000" i="1">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150 </m:t>
                          </m:r>
                          <m:r>
                            <a:rPr lang="en-US" sz="2000" i="1">
                              <a:latin typeface="Cambria Math" panose="02040503050406030204" pitchFamily="18" charset="0"/>
                            </a:rPr>
                            <m:t>𝑚𝐵𝑞</m:t>
                          </m:r>
                        </m:num>
                        <m:den>
                          <m:sSup>
                            <m:sSupPr>
                              <m:ctrlPr>
                                <a:rPr lang="en-US" sz="2000" i="1">
                                  <a:latin typeface="Cambria Math" panose="02040503050406030204" pitchFamily="18" charset="0"/>
                                </a:rPr>
                              </m:ctrlPr>
                            </m:sSupPr>
                            <m:e>
                              <m:r>
                                <a:rPr lang="en-US" sz="2000" i="1">
                                  <a:latin typeface="Cambria Math" panose="02040503050406030204" pitchFamily="18" charset="0"/>
                                </a:rPr>
                                <m:t>𝑚</m:t>
                              </m:r>
                            </m:e>
                            <m:sup>
                              <m:r>
                                <a:rPr lang="en-US" sz="2000" i="1">
                                  <a:latin typeface="Cambria Math" panose="02040503050406030204" pitchFamily="18" charset="0"/>
                                </a:rPr>
                                <m:t>3</m:t>
                              </m:r>
                            </m:sup>
                          </m:sSup>
                        </m:den>
                      </m:f>
                      <m:r>
                        <a:rPr lang="en-US" sz="2000" i="1">
                          <a:latin typeface="Cambria Math" panose="02040503050406030204" pitchFamily="18" charset="0"/>
                        </a:rPr>
                        <m:t>=</m:t>
                      </m:r>
                      <m:r>
                        <a:rPr lang="en-US" sz="2000" b="0" i="1" smtClean="0">
                          <a:latin typeface="Cambria Math" panose="02040503050406030204" pitchFamily="18" charset="0"/>
                        </a:rPr>
                        <m:t>45.7 </m:t>
                      </m:r>
                      <m:r>
                        <a:rPr lang="en-US" sz="2000" i="1">
                          <a:latin typeface="Cambria Math" panose="02040503050406030204" pitchFamily="18" charset="0"/>
                        </a:rPr>
                        <m:t>𝑚𝐵𝑞</m:t>
                      </m:r>
                    </m:oMath>
                  </m:oMathPara>
                </a14:m>
                <a:endParaRPr lang="en-US" sz="2000" dirty="0"/>
              </a:p>
              <a:p>
                <a:pPr marL="0" indent="0">
                  <a:buNone/>
                </a:pPr>
                <a:endParaRPr lang="en-US" sz="2000" dirty="0"/>
              </a:p>
            </p:txBody>
          </p:sp>
        </mc:Choice>
        <mc:Fallback xmlns="">
          <p:sp>
            <p:nvSpPr>
              <p:cNvPr id="6" name="Content Placeholder 2">
                <a:extLst>
                  <a:ext uri="{FF2B5EF4-FFF2-40B4-BE49-F238E27FC236}">
                    <a16:creationId xmlns:a16="http://schemas.microsoft.com/office/drawing/2014/main" id="{64E4F020-39AA-3B47-8C97-67D70DFEB5CF}"/>
                  </a:ext>
                </a:extLst>
              </p:cNvPr>
              <p:cNvSpPr>
                <a:spLocks noGrp="1" noRot="1" noChangeAspect="1" noMove="1" noResize="1" noEditPoints="1" noAdjustHandles="1" noChangeArrowheads="1" noChangeShapeType="1" noTextEdit="1"/>
              </p:cNvSpPr>
              <p:nvPr>
                <p:ph idx="1"/>
              </p:nvPr>
            </p:nvSpPr>
            <p:spPr>
              <a:xfrm>
                <a:off x="664464" y="1789049"/>
                <a:ext cx="10884408" cy="4351338"/>
              </a:xfrm>
              <a:blipFill>
                <a:blip r:embed="rId2"/>
                <a:stretch>
                  <a:fillRect l="-56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E4F7B66-70E3-5F6E-ECBE-9A42C3E2CD88}"/>
              </a:ext>
            </a:extLst>
          </p:cNvPr>
          <p:cNvSpPr>
            <a:spLocks noGrp="1"/>
          </p:cNvSpPr>
          <p:nvPr>
            <p:ph type="dt" sz="half" idx="10"/>
          </p:nvPr>
        </p:nvSpPr>
        <p:spPr/>
        <p:txBody>
          <a:bodyPr/>
          <a:lstStyle/>
          <a:p>
            <a:fld id="{F0EAEE6A-7C71-48D6-B5D0-812EB760EDB7}" type="datetime1">
              <a:rPr lang="en-US" smtClean="0"/>
              <a:t>2/7/2023</a:t>
            </a:fld>
            <a:endParaRPr lang="en-US"/>
          </a:p>
        </p:txBody>
      </p:sp>
      <p:sp>
        <p:nvSpPr>
          <p:cNvPr id="7" name="Slide Number Placeholder 6">
            <a:extLst>
              <a:ext uri="{FF2B5EF4-FFF2-40B4-BE49-F238E27FC236}">
                <a16:creationId xmlns:a16="http://schemas.microsoft.com/office/drawing/2014/main" id="{1880B44A-4448-EB57-7D27-5F4F09F9257A}"/>
              </a:ext>
            </a:extLst>
          </p:cNvPr>
          <p:cNvSpPr>
            <a:spLocks noGrp="1"/>
          </p:cNvSpPr>
          <p:nvPr>
            <p:ph type="sldNum" sz="quarter" idx="12"/>
          </p:nvPr>
        </p:nvSpPr>
        <p:spPr/>
        <p:txBody>
          <a:bodyPr/>
          <a:lstStyle/>
          <a:p>
            <a:fld id="{F2B169C5-0C64-4145-B25B-51CDE906BD8B}" type="slidenum">
              <a:rPr lang="en-US" smtClean="0"/>
              <a:t>6</a:t>
            </a:fld>
            <a:endParaRPr lang="en-US" dirty="0"/>
          </a:p>
        </p:txBody>
      </p:sp>
      <p:sp>
        <p:nvSpPr>
          <p:cNvPr id="10" name="TextBox 9">
            <a:extLst>
              <a:ext uri="{FF2B5EF4-FFF2-40B4-BE49-F238E27FC236}">
                <a16:creationId xmlns:a16="http://schemas.microsoft.com/office/drawing/2014/main" id="{A47B5432-34D0-92CD-22EC-B3AF8126B11D}"/>
              </a:ext>
            </a:extLst>
          </p:cNvPr>
          <p:cNvSpPr txBox="1"/>
          <p:nvPr/>
        </p:nvSpPr>
        <p:spPr>
          <a:xfrm>
            <a:off x="1340343" y="242702"/>
            <a:ext cx="9117069" cy="1077218"/>
          </a:xfrm>
          <a:prstGeom prst="rect">
            <a:avLst/>
          </a:prstGeom>
          <a:noFill/>
        </p:spPr>
        <p:txBody>
          <a:bodyPr wrap="square" rtlCol="0">
            <a:spAutoFit/>
          </a:bodyPr>
          <a:lstStyle/>
          <a:p>
            <a:pPr algn="ctr"/>
            <a:r>
              <a:rPr lang="en-US" sz="3200" dirty="0">
                <a:solidFill>
                  <a:schemeClr val="bg1"/>
                </a:solidFill>
              </a:rPr>
              <a:t>1b: Determine the Radon Concentration of N2 in Large Chamber Transfer</a:t>
            </a:r>
          </a:p>
        </p:txBody>
      </p:sp>
      <p:pic>
        <p:nvPicPr>
          <p:cNvPr id="21" name="Picture 20">
            <a:extLst>
              <a:ext uri="{FF2B5EF4-FFF2-40B4-BE49-F238E27FC236}">
                <a16:creationId xmlns:a16="http://schemas.microsoft.com/office/drawing/2014/main" id="{E55137AF-B83D-53E0-B296-415559A388CC}"/>
              </a:ext>
            </a:extLst>
          </p:cNvPr>
          <p:cNvPicPr>
            <a:picLocks noChangeAspect="1"/>
          </p:cNvPicPr>
          <p:nvPr/>
        </p:nvPicPr>
        <p:blipFill>
          <a:blip r:embed="rId3"/>
          <a:stretch>
            <a:fillRect/>
          </a:stretch>
        </p:blipFill>
        <p:spPr>
          <a:xfrm>
            <a:off x="4012164" y="3767818"/>
            <a:ext cx="4133461" cy="2325072"/>
          </a:xfrm>
          <a:prstGeom prst="rect">
            <a:avLst/>
          </a:prstGeom>
        </p:spPr>
      </p:pic>
      <p:sp>
        <p:nvSpPr>
          <p:cNvPr id="22" name="TextBox 21">
            <a:extLst>
              <a:ext uri="{FF2B5EF4-FFF2-40B4-BE49-F238E27FC236}">
                <a16:creationId xmlns:a16="http://schemas.microsoft.com/office/drawing/2014/main" id="{01DE5E0E-F3B0-8BC4-2336-9D561F7308E9}"/>
              </a:ext>
            </a:extLst>
          </p:cNvPr>
          <p:cNvSpPr txBox="1"/>
          <p:nvPr/>
        </p:nvSpPr>
        <p:spPr>
          <a:xfrm>
            <a:off x="4226767" y="6130212"/>
            <a:ext cx="3733586" cy="369332"/>
          </a:xfrm>
          <a:prstGeom prst="rect">
            <a:avLst/>
          </a:prstGeom>
          <a:noFill/>
        </p:spPr>
        <p:txBody>
          <a:bodyPr wrap="none" rtlCol="0">
            <a:spAutoFit/>
          </a:bodyPr>
          <a:lstStyle/>
          <a:p>
            <a:r>
              <a:rPr lang="en-US" dirty="0">
                <a:solidFill>
                  <a:srgbClr val="C00000"/>
                </a:solidFill>
              </a:rPr>
              <a:t>And now a message from our sponsor.</a:t>
            </a:r>
          </a:p>
        </p:txBody>
      </p:sp>
    </p:spTree>
    <p:extLst>
      <p:ext uri="{BB962C8B-B14F-4D97-AF65-F5344CB8AC3E}">
        <p14:creationId xmlns:p14="http://schemas.microsoft.com/office/powerpoint/2010/main" val="3094829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1EBB6-0E16-B5EE-C3DD-635DDD6D2A39}"/>
              </a:ext>
            </a:extLst>
          </p:cNvPr>
          <p:cNvSpPr/>
          <p:nvPr/>
        </p:nvSpPr>
        <p:spPr>
          <a:xfrm>
            <a:off x="204107" y="163286"/>
            <a:ext cx="11781064" cy="109401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07B870-A317-42B7-B42D-D94FC2F0170E}"/>
              </a:ext>
            </a:extLst>
          </p:cNvPr>
          <p:cNvSpPr>
            <a:spLocks noGrp="1"/>
          </p:cNvSpPr>
          <p:nvPr>
            <p:ph type="title"/>
          </p:nvPr>
        </p:nvSpPr>
        <p:spPr>
          <a:xfrm>
            <a:off x="270588" y="463097"/>
            <a:ext cx="11644604" cy="696232"/>
          </a:xfrm>
        </p:spPr>
        <p:txBody>
          <a:bodyPr>
            <a:normAutofit fontScale="90000"/>
          </a:bodyPr>
          <a:lstStyle/>
          <a:p>
            <a:pPr algn="ctr"/>
            <a:r>
              <a:rPr lang="en-US" dirty="0">
                <a:solidFill>
                  <a:schemeClr val="bg1"/>
                </a:solidFill>
              </a:rPr>
              <a:t>Schematic and Actual Test Setup Used for Pylon Test</a:t>
            </a: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990624CF-B861-5745-49CE-7CE1003B47BD}"/>
              </a:ext>
            </a:extLst>
          </p:cNvPr>
          <p:cNvSpPr>
            <a:spLocks noGrp="1"/>
          </p:cNvSpPr>
          <p:nvPr>
            <p:ph type="dt" sz="half" idx="10"/>
          </p:nvPr>
        </p:nvSpPr>
        <p:spPr/>
        <p:txBody>
          <a:bodyPr/>
          <a:lstStyle/>
          <a:p>
            <a:fld id="{7ED3EBE5-10D1-4EDA-B5AC-E9F0477830DA}" type="datetime1">
              <a:rPr lang="en-US" smtClean="0"/>
              <a:t>2/7/2023</a:t>
            </a:fld>
            <a:endParaRPr lang="en-US"/>
          </a:p>
        </p:txBody>
      </p:sp>
      <p:sp>
        <p:nvSpPr>
          <p:cNvPr id="6" name="Slide Number Placeholder 5">
            <a:extLst>
              <a:ext uri="{FF2B5EF4-FFF2-40B4-BE49-F238E27FC236}">
                <a16:creationId xmlns:a16="http://schemas.microsoft.com/office/drawing/2014/main" id="{01BCEBAC-5D7F-AC4B-066F-D96A4006FDC1}"/>
              </a:ext>
            </a:extLst>
          </p:cNvPr>
          <p:cNvSpPr>
            <a:spLocks noGrp="1"/>
          </p:cNvSpPr>
          <p:nvPr>
            <p:ph type="sldNum" sz="quarter" idx="12"/>
          </p:nvPr>
        </p:nvSpPr>
        <p:spPr/>
        <p:txBody>
          <a:bodyPr/>
          <a:lstStyle/>
          <a:p>
            <a:fld id="{F2B169C5-0C64-4145-B25B-51CDE906BD8B}" type="slidenum">
              <a:rPr lang="en-US" smtClean="0"/>
              <a:t>7</a:t>
            </a:fld>
            <a:endParaRPr lang="en-US" dirty="0"/>
          </a:p>
        </p:txBody>
      </p:sp>
      <p:pic>
        <p:nvPicPr>
          <p:cNvPr id="16" name="Picture 15">
            <a:extLst>
              <a:ext uri="{FF2B5EF4-FFF2-40B4-BE49-F238E27FC236}">
                <a16:creationId xmlns:a16="http://schemas.microsoft.com/office/drawing/2014/main" id="{709E23C9-26AD-6E45-894B-2D4EB3ED52CF}"/>
              </a:ext>
            </a:extLst>
          </p:cNvPr>
          <p:cNvPicPr>
            <a:picLocks noChangeAspect="1"/>
          </p:cNvPicPr>
          <p:nvPr/>
        </p:nvPicPr>
        <p:blipFill rotWithShape="1">
          <a:blip r:embed="rId2"/>
          <a:srcRect l="25023" t="22242" r="57318" b="31212"/>
          <a:stretch/>
        </p:blipFill>
        <p:spPr>
          <a:xfrm>
            <a:off x="1129003" y="1437105"/>
            <a:ext cx="5691674" cy="4219311"/>
          </a:xfrm>
          <a:prstGeom prst="rect">
            <a:avLst/>
          </a:prstGeom>
        </p:spPr>
      </p:pic>
      <p:sp>
        <p:nvSpPr>
          <p:cNvPr id="17" name="TextBox 16">
            <a:extLst>
              <a:ext uri="{FF2B5EF4-FFF2-40B4-BE49-F238E27FC236}">
                <a16:creationId xmlns:a16="http://schemas.microsoft.com/office/drawing/2014/main" id="{E1B8C3E3-FCBC-4FBB-6AB7-445225D80CFD}"/>
              </a:ext>
            </a:extLst>
          </p:cNvPr>
          <p:cNvSpPr txBox="1"/>
          <p:nvPr/>
        </p:nvSpPr>
        <p:spPr>
          <a:xfrm>
            <a:off x="2892169" y="5827645"/>
            <a:ext cx="6658426" cy="369332"/>
          </a:xfrm>
          <a:prstGeom prst="rect">
            <a:avLst/>
          </a:prstGeom>
          <a:noFill/>
        </p:spPr>
        <p:txBody>
          <a:bodyPr wrap="none" rtlCol="0">
            <a:spAutoFit/>
          </a:bodyPr>
          <a:lstStyle/>
          <a:p>
            <a:r>
              <a:rPr lang="en-US" dirty="0"/>
              <a:t>Setup for Pylon test used to measure carbon trap breakthrough time.</a:t>
            </a:r>
          </a:p>
        </p:txBody>
      </p:sp>
      <p:pic>
        <p:nvPicPr>
          <p:cNvPr id="21" name="Picture 20">
            <a:extLst>
              <a:ext uri="{FF2B5EF4-FFF2-40B4-BE49-F238E27FC236}">
                <a16:creationId xmlns:a16="http://schemas.microsoft.com/office/drawing/2014/main" id="{BBB6A4F3-7ED3-2073-8741-7A59D9938B32}"/>
              </a:ext>
            </a:extLst>
          </p:cNvPr>
          <p:cNvPicPr>
            <a:picLocks noChangeAspect="1"/>
          </p:cNvPicPr>
          <p:nvPr/>
        </p:nvPicPr>
        <p:blipFill rotWithShape="1">
          <a:blip r:embed="rId3"/>
          <a:srcRect l="32742" t="22507" r="57526" b="26334"/>
          <a:stretch/>
        </p:blipFill>
        <p:spPr>
          <a:xfrm>
            <a:off x="7837716" y="1595535"/>
            <a:ext cx="2593910" cy="3834882"/>
          </a:xfrm>
          <a:prstGeom prst="rect">
            <a:avLst/>
          </a:prstGeom>
        </p:spPr>
      </p:pic>
      <p:sp>
        <p:nvSpPr>
          <p:cNvPr id="7" name="TextBox 6">
            <a:extLst>
              <a:ext uri="{FF2B5EF4-FFF2-40B4-BE49-F238E27FC236}">
                <a16:creationId xmlns:a16="http://schemas.microsoft.com/office/drawing/2014/main" id="{E11E7A70-E5C8-687B-960B-0678B7D1BBFD}"/>
              </a:ext>
            </a:extLst>
          </p:cNvPr>
          <p:cNvSpPr txBox="1"/>
          <p:nvPr/>
        </p:nvSpPr>
        <p:spPr>
          <a:xfrm>
            <a:off x="2677886" y="5453743"/>
            <a:ext cx="2477858" cy="307777"/>
          </a:xfrm>
          <a:prstGeom prst="rect">
            <a:avLst/>
          </a:prstGeom>
          <a:noFill/>
        </p:spPr>
        <p:txBody>
          <a:bodyPr wrap="none" rtlCol="0">
            <a:spAutoFit/>
          </a:bodyPr>
          <a:lstStyle/>
          <a:p>
            <a:r>
              <a:rPr lang="en-US" sz="1400" dirty="0"/>
              <a:t>Michael Bowles Thesis, Fig 4.25</a:t>
            </a:r>
          </a:p>
        </p:txBody>
      </p:sp>
      <p:sp>
        <p:nvSpPr>
          <p:cNvPr id="8" name="TextBox 7">
            <a:extLst>
              <a:ext uri="{FF2B5EF4-FFF2-40B4-BE49-F238E27FC236}">
                <a16:creationId xmlns:a16="http://schemas.microsoft.com/office/drawing/2014/main" id="{4C7A3AC9-6481-9406-D668-CC912111DED7}"/>
              </a:ext>
            </a:extLst>
          </p:cNvPr>
          <p:cNvSpPr txBox="1"/>
          <p:nvPr/>
        </p:nvSpPr>
        <p:spPr>
          <a:xfrm>
            <a:off x="7908471" y="5393871"/>
            <a:ext cx="2477858" cy="307777"/>
          </a:xfrm>
          <a:prstGeom prst="rect">
            <a:avLst/>
          </a:prstGeom>
          <a:noFill/>
        </p:spPr>
        <p:txBody>
          <a:bodyPr wrap="none" rtlCol="0">
            <a:spAutoFit/>
          </a:bodyPr>
          <a:lstStyle/>
          <a:p>
            <a:r>
              <a:rPr lang="en-US" sz="1400" dirty="0"/>
              <a:t>Michael Bowles Thesis, Fig 4.31</a:t>
            </a:r>
          </a:p>
        </p:txBody>
      </p:sp>
    </p:spTree>
    <p:extLst>
      <p:ext uri="{BB962C8B-B14F-4D97-AF65-F5344CB8AC3E}">
        <p14:creationId xmlns:p14="http://schemas.microsoft.com/office/powerpoint/2010/main" val="3838440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1EBB6-0E16-B5EE-C3DD-635DDD6D2A39}"/>
              </a:ext>
            </a:extLst>
          </p:cNvPr>
          <p:cNvSpPr/>
          <p:nvPr/>
        </p:nvSpPr>
        <p:spPr>
          <a:xfrm>
            <a:off x="204107" y="163286"/>
            <a:ext cx="11781064" cy="109401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07B870-A317-42B7-B42D-D94FC2F0170E}"/>
              </a:ext>
            </a:extLst>
          </p:cNvPr>
          <p:cNvSpPr>
            <a:spLocks noGrp="1"/>
          </p:cNvSpPr>
          <p:nvPr>
            <p:ph type="title"/>
          </p:nvPr>
        </p:nvSpPr>
        <p:spPr>
          <a:xfrm>
            <a:off x="620486" y="463097"/>
            <a:ext cx="10863943" cy="696232"/>
          </a:xfrm>
        </p:spPr>
        <p:txBody>
          <a:bodyPr>
            <a:normAutofit fontScale="90000"/>
          </a:bodyPr>
          <a:lstStyle/>
          <a:p>
            <a:pPr algn="ctr"/>
            <a:r>
              <a:rPr lang="en-US" dirty="0">
                <a:solidFill>
                  <a:schemeClr val="bg1"/>
                </a:solidFill>
              </a:rPr>
              <a:t>2a: Determine the Volume of N2 Used for Pylon Test</a:t>
            </a: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10;&#10;Description automatically generated with medium confidence">
            <a:extLst>
              <a:ext uri="{FF2B5EF4-FFF2-40B4-BE49-F238E27FC236}">
                <a16:creationId xmlns:a16="http://schemas.microsoft.com/office/drawing/2014/main" id="{02DC4C38-6824-48AF-6E80-BEC38DFB6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686" y="2907974"/>
            <a:ext cx="7130143" cy="2903536"/>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06BD39-5F54-4521-CB45-2D18BB4742BB}"/>
                  </a:ext>
                </a:extLst>
              </p:cNvPr>
              <p:cNvSpPr>
                <a:spLocks noGrp="1"/>
              </p:cNvSpPr>
              <p:nvPr>
                <p:ph idx="1"/>
              </p:nvPr>
            </p:nvSpPr>
            <p:spPr>
              <a:xfrm>
                <a:off x="756557" y="1474561"/>
                <a:ext cx="10515600" cy="4351338"/>
              </a:xfrm>
            </p:spPr>
            <p:txBody>
              <a:bodyPr>
                <a:normAutofit/>
              </a:bodyPr>
              <a:lstStyle/>
              <a:p>
                <a:pPr marL="0" indent="0">
                  <a:buNone/>
                </a:pPr>
                <a:r>
                  <a:rPr lang="en-US" sz="1800" dirty="0"/>
                  <a:t>The estimated volume of nitrogen boil-off before breakthrough for the pylon test is</a:t>
                </a:r>
              </a:p>
              <a:p>
                <a:pPr marL="0" indent="0">
                  <a:buNone/>
                </a:pPr>
                <a:endParaRPr lang="en-US" sz="800" dirty="0"/>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3</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𝑚</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 ∗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1000</m:t>
                          </m:r>
                          <m:r>
                            <a:rPr lang="en-US" sz="1800" b="0" i="1" smtClean="0">
                              <a:latin typeface="Cambria Math" panose="02040503050406030204" pitchFamily="18" charset="0"/>
                            </a:rPr>
                            <m:t>𝐿</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𝑚</m:t>
                              </m:r>
                            </m:e>
                            <m:sup>
                              <m:r>
                                <a:rPr lang="en-US" sz="1800" b="0" i="1" smtClean="0">
                                  <a:latin typeface="Cambria Math" panose="02040503050406030204" pitchFamily="18" charset="0"/>
                                </a:rPr>
                                <m:t>3</m:t>
                              </m:r>
                            </m:sup>
                          </m:sSup>
                        </m:den>
                      </m:f>
                      <m:r>
                        <a:rPr lang="en-US" sz="1800" b="0" i="1" smtClean="0">
                          <a:latin typeface="Cambria Math" panose="02040503050406030204" pitchFamily="18" charset="0"/>
                        </a:rPr>
                        <m:t>=3000 </m:t>
                      </m:r>
                      <m:r>
                        <a:rPr lang="en-US" sz="1800" b="0" i="1" smtClean="0">
                          <a:latin typeface="Cambria Math" panose="02040503050406030204" pitchFamily="18" charset="0"/>
                        </a:rPr>
                        <m:t>𝐿</m:t>
                      </m:r>
                    </m:oMath>
                  </m:oMathPara>
                </a14:m>
                <a:endParaRPr lang="en-US" sz="1800" dirty="0"/>
              </a:p>
              <a:p>
                <a:pPr marL="0" indent="0">
                  <a:buNone/>
                </a:pPr>
                <a:r>
                  <a:rPr lang="en-US" sz="1800" dirty="0"/>
                  <a:t>(note: flow could be higher, this is a conservative estimate)</a:t>
                </a:r>
              </a:p>
            </p:txBody>
          </p:sp>
        </mc:Choice>
        <mc:Fallback xmlns="">
          <p:sp>
            <p:nvSpPr>
              <p:cNvPr id="8" name="Content Placeholder 2">
                <a:extLst>
                  <a:ext uri="{FF2B5EF4-FFF2-40B4-BE49-F238E27FC236}">
                    <a16:creationId xmlns:a16="http://schemas.microsoft.com/office/drawing/2014/main" id="{2706BD39-5F54-4521-CB45-2D18BB4742BB}"/>
                  </a:ext>
                </a:extLst>
              </p:cNvPr>
              <p:cNvSpPr>
                <a:spLocks noGrp="1" noRot="1" noChangeAspect="1" noMove="1" noResize="1" noEditPoints="1" noAdjustHandles="1" noChangeArrowheads="1" noChangeShapeType="1" noTextEdit="1"/>
              </p:cNvSpPr>
              <p:nvPr>
                <p:ph idx="1"/>
              </p:nvPr>
            </p:nvSpPr>
            <p:spPr>
              <a:xfrm>
                <a:off x="756557" y="1474561"/>
                <a:ext cx="10515600" cy="4351338"/>
              </a:xfrm>
              <a:blipFill>
                <a:blip r:embed="rId3"/>
                <a:stretch>
                  <a:fillRect l="-464" t="-140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510A4D1-A7B7-B9F2-9CCB-DA3D965A1E4B}"/>
              </a:ext>
            </a:extLst>
          </p:cNvPr>
          <p:cNvSpPr/>
          <p:nvPr/>
        </p:nvSpPr>
        <p:spPr>
          <a:xfrm>
            <a:off x="6596593" y="5590605"/>
            <a:ext cx="2106386" cy="212272"/>
          </a:xfrm>
          <a:prstGeom prst="rect">
            <a:avLst/>
          </a:prstGeom>
          <a:solidFill>
            <a:schemeClr val="accent2">
              <a:lumMod val="75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E78679-DD43-770F-9ED5-5E80120184BD}"/>
              </a:ext>
            </a:extLst>
          </p:cNvPr>
          <p:cNvSpPr/>
          <p:nvPr/>
        </p:nvSpPr>
        <p:spPr>
          <a:xfrm>
            <a:off x="4365022" y="4545577"/>
            <a:ext cx="2876552" cy="351064"/>
          </a:xfrm>
          <a:prstGeom prst="rect">
            <a:avLst/>
          </a:prstGeom>
          <a:solidFill>
            <a:srgbClr val="00B050">
              <a:alpha val="3019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990624CF-B861-5745-49CE-7CE1003B47BD}"/>
              </a:ext>
            </a:extLst>
          </p:cNvPr>
          <p:cNvSpPr>
            <a:spLocks noGrp="1"/>
          </p:cNvSpPr>
          <p:nvPr>
            <p:ph type="dt" sz="half" idx="10"/>
          </p:nvPr>
        </p:nvSpPr>
        <p:spPr/>
        <p:txBody>
          <a:bodyPr/>
          <a:lstStyle/>
          <a:p>
            <a:fld id="{7ED3EBE5-10D1-4EDA-B5AC-E9F0477830DA}" type="datetime1">
              <a:rPr lang="en-US" smtClean="0"/>
              <a:t>2/7/2023</a:t>
            </a:fld>
            <a:endParaRPr lang="en-US"/>
          </a:p>
        </p:txBody>
      </p:sp>
      <p:sp>
        <p:nvSpPr>
          <p:cNvPr id="6" name="Slide Number Placeholder 5">
            <a:extLst>
              <a:ext uri="{FF2B5EF4-FFF2-40B4-BE49-F238E27FC236}">
                <a16:creationId xmlns:a16="http://schemas.microsoft.com/office/drawing/2014/main" id="{01BCEBAC-5D7F-AC4B-066F-D96A4006FDC1}"/>
              </a:ext>
            </a:extLst>
          </p:cNvPr>
          <p:cNvSpPr>
            <a:spLocks noGrp="1"/>
          </p:cNvSpPr>
          <p:nvPr>
            <p:ph type="sldNum" sz="quarter" idx="12"/>
          </p:nvPr>
        </p:nvSpPr>
        <p:spPr/>
        <p:txBody>
          <a:bodyPr/>
          <a:lstStyle/>
          <a:p>
            <a:fld id="{F2B169C5-0C64-4145-B25B-51CDE906BD8B}" type="slidenum">
              <a:rPr lang="en-US" smtClean="0"/>
              <a:t>8</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D5E22C-FC1C-4C61-B8E9-C7BCA861ED3F}"/>
                  </a:ext>
                </a:extLst>
              </p:cNvPr>
              <p:cNvSpPr txBox="1"/>
              <p:nvPr/>
            </p:nvSpPr>
            <p:spPr>
              <a:xfrm>
                <a:off x="8031177" y="2951209"/>
                <a:ext cx="3028950" cy="829138"/>
              </a:xfrm>
              <a:prstGeom prst="rect">
                <a:avLst/>
              </a:prstGeom>
              <a:noFill/>
            </p:spPr>
            <p:txBody>
              <a:bodyPr wrap="square" rtlCol="0">
                <a:spAutoFit/>
              </a:bodyPr>
              <a:lstStyle/>
              <a:p>
                <a:r>
                  <a:rPr lang="en-US" sz="1400" dirty="0">
                    <a:solidFill>
                      <a:schemeClr val="accent6">
                        <a:lumMod val="50000"/>
                      </a:schemeClr>
                    </a:solidFill>
                  </a:rPr>
                  <a:t>This region of the plot results in a total activity of 30 </a:t>
                </a:r>
                <a14:m>
                  <m:oMath xmlns:m="http://schemas.openxmlformats.org/officeDocument/2006/math">
                    <m:f>
                      <m:fPr>
                        <m:ctrlPr>
                          <a:rPr lang="en-US" sz="1400" i="1" smtClean="0">
                            <a:solidFill>
                              <a:schemeClr val="accent6">
                                <a:lumMod val="50000"/>
                              </a:schemeClr>
                            </a:solidFill>
                            <a:latin typeface="Cambria Math" panose="02040503050406030204" pitchFamily="18" charset="0"/>
                          </a:rPr>
                        </m:ctrlPr>
                      </m:fPr>
                      <m:num>
                        <m:r>
                          <a:rPr lang="en-US" sz="1400" i="1">
                            <a:solidFill>
                              <a:schemeClr val="accent6">
                                <a:lumMod val="50000"/>
                              </a:schemeClr>
                            </a:solidFill>
                            <a:latin typeface="Cambria Math" panose="02040503050406030204" pitchFamily="18" charset="0"/>
                          </a:rPr>
                          <m:t>𝑚𝐵𝑞</m:t>
                        </m:r>
                      </m:num>
                      <m:den>
                        <m:sSup>
                          <m:sSupPr>
                            <m:ctrlPr>
                              <a:rPr lang="en-US" sz="1400" i="1">
                                <a:solidFill>
                                  <a:schemeClr val="accent6">
                                    <a:lumMod val="50000"/>
                                  </a:schemeClr>
                                </a:solidFill>
                                <a:latin typeface="Cambria Math" panose="02040503050406030204" pitchFamily="18" charset="0"/>
                              </a:rPr>
                            </m:ctrlPr>
                          </m:sSupPr>
                          <m:e>
                            <m:r>
                              <a:rPr lang="en-US" sz="1400" i="1">
                                <a:solidFill>
                                  <a:schemeClr val="accent6">
                                    <a:lumMod val="50000"/>
                                  </a:schemeClr>
                                </a:solidFill>
                                <a:latin typeface="Cambria Math" panose="02040503050406030204" pitchFamily="18" charset="0"/>
                              </a:rPr>
                              <m:t>𝑚</m:t>
                            </m:r>
                          </m:e>
                          <m:sup>
                            <m:r>
                              <a:rPr lang="en-US" sz="1400" i="1">
                                <a:solidFill>
                                  <a:schemeClr val="accent6">
                                    <a:lumMod val="50000"/>
                                  </a:schemeClr>
                                </a:solidFill>
                                <a:latin typeface="Cambria Math" panose="02040503050406030204" pitchFamily="18" charset="0"/>
                              </a:rPr>
                              <m:t>3</m:t>
                            </m:r>
                          </m:sup>
                        </m:sSup>
                      </m:den>
                    </m:f>
                  </m:oMath>
                </a14:m>
                <a:r>
                  <a:rPr lang="en-US" sz="1400" dirty="0">
                    <a:solidFill>
                      <a:schemeClr val="accent6">
                        <a:lumMod val="50000"/>
                      </a:schemeClr>
                    </a:solidFill>
                  </a:rPr>
                  <a:t>  for an elapsed time of 300 min.</a:t>
                </a:r>
              </a:p>
            </p:txBody>
          </p:sp>
        </mc:Choice>
        <mc:Fallback xmlns="">
          <p:sp>
            <p:nvSpPr>
              <p:cNvPr id="11" name="TextBox 10">
                <a:extLst>
                  <a:ext uri="{FF2B5EF4-FFF2-40B4-BE49-F238E27FC236}">
                    <a16:creationId xmlns:a16="http://schemas.microsoft.com/office/drawing/2014/main" id="{2DD5E22C-FC1C-4C61-B8E9-C7BCA861ED3F}"/>
                  </a:ext>
                </a:extLst>
              </p:cNvPr>
              <p:cNvSpPr txBox="1">
                <a:spLocks noRot="1" noChangeAspect="1" noMove="1" noResize="1" noEditPoints="1" noAdjustHandles="1" noChangeArrowheads="1" noChangeShapeType="1" noTextEdit="1"/>
              </p:cNvSpPr>
              <p:nvPr/>
            </p:nvSpPr>
            <p:spPr>
              <a:xfrm>
                <a:off x="8031177" y="2951209"/>
                <a:ext cx="3028950" cy="829138"/>
              </a:xfrm>
              <a:prstGeom prst="rect">
                <a:avLst/>
              </a:prstGeom>
              <a:blipFill>
                <a:blip r:embed="rId4"/>
                <a:stretch>
                  <a:fillRect l="-604" t="-1471" b="-735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CFD8E97B-5440-8DA3-EE91-7A3B9B8D3022}"/>
              </a:ext>
            </a:extLst>
          </p:cNvPr>
          <p:cNvCxnSpPr>
            <a:cxnSpLocks/>
          </p:cNvCxnSpPr>
          <p:nvPr/>
        </p:nvCxnSpPr>
        <p:spPr>
          <a:xfrm flipH="1">
            <a:off x="6223370" y="3557698"/>
            <a:ext cx="1785646" cy="928396"/>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81FF28-523D-329D-0D7A-A90C4467B676}"/>
                  </a:ext>
                </a:extLst>
              </p:cNvPr>
              <p:cNvSpPr txBox="1"/>
              <p:nvPr/>
            </p:nvSpPr>
            <p:spPr>
              <a:xfrm>
                <a:off x="8061501" y="4047555"/>
                <a:ext cx="3433666" cy="523220"/>
              </a:xfrm>
              <a:prstGeom prst="rect">
                <a:avLst/>
              </a:prstGeom>
              <a:noFill/>
            </p:spPr>
            <p:txBody>
              <a:bodyPr wrap="square" rtlCol="0">
                <a:spAutoFit/>
              </a:bodyPr>
              <a:lstStyle/>
              <a:p>
                <a:r>
                  <a:rPr lang="en-US" sz="1400" dirty="0">
                    <a:solidFill>
                      <a:schemeClr val="accent2">
                        <a:lumMod val="75000"/>
                      </a:schemeClr>
                    </a:solidFill>
                  </a:rPr>
                  <a:t>Scaling </a:t>
                </a:r>
                <a14:m>
                  <m:oMath xmlns:m="http://schemas.openxmlformats.org/officeDocument/2006/math">
                    <m:r>
                      <a:rPr lang="en-US" sz="1400" b="0" i="1" smtClean="0">
                        <a:solidFill>
                          <a:schemeClr val="accent2">
                            <a:lumMod val="75000"/>
                          </a:schemeClr>
                        </a:solidFill>
                        <a:latin typeface="Cambria Math" panose="02040503050406030204" pitchFamily="18" charset="0"/>
                      </a:rPr>
                      <m:t>4</m:t>
                    </m:r>
                    <m:sSup>
                      <m:sSupPr>
                        <m:ctrlPr>
                          <a:rPr lang="en-US" sz="1400" b="0" i="1" smtClean="0">
                            <a:solidFill>
                              <a:schemeClr val="accent2">
                                <a:lumMod val="75000"/>
                              </a:schemeClr>
                            </a:solidFill>
                            <a:latin typeface="Cambria Math" panose="02040503050406030204" pitchFamily="18" charset="0"/>
                          </a:rPr>
                        </m:ctrlPr>
                      </m:sSupPr>
                      <m:e>
                        <m:r>
                          <a:rPr lang="en-US" sz="1400" b="0" i="1" smtClean="0">
                            <a:solidFill>
                              <a:schemeClr val="accent2">
                                <a:lumMod val="75000"/>
                              </a:schemeClr>
                            </a:solidFill>
                            <a:latin typeface="Cambria Math" panose="02040503050406030204" pitchFamily="18" charset="0"/>
                          </a:rPr>
                          <m:t>𝑚</m:t>
                        </m:r>
                      </m:e>
                      <m:sup>
                        <m:r>
                          <a:rPr lang="en-US" sz="1400" b="0" i="1" smtClean="0">
                            <a:solidFill>
                              <a:schemeClr val="accent2">
                                <a:lumMod val="75000"/>
                              </a:schemeClr>
                            </a:solidFill>
                            <a:latin typeface="Cambria Math" panose="02040503050406030204" pitchFamily="18" charset="0"/>
                          </a:rPr>
                          <m:t>3</m:t>
                        </m:r>
                      </m:sup>
                    </m:sSup>
                  </m:oMath>
                </a14:m>
                <a:r>
                  <a:rPr lang="en-US" sz="1400" dirty="0">
                    <a:solidFill>
                      <a:schemeClr val="accent2">
                        <a:lumMod val="75000"/>
                      </a:schemeClr>
                    </a:solidFill>
                  </a:rPr>
                  <a:t> for an elapsed time of 300 min results in</a:t>
                </a:r>
                <a14:m>
                  <m:oMath xmlns:m="http://schemas.openxmlformats.org/officeDocument/2006/math">
                    <m:r>
                      <a:rPr lang="en-US" sz="1400" i="1">
                        <a:solidFill>
                          <a:schemeClr val="accent2">
                            <a:lumMod val="75000"/>
                          </a:schemeClr>
                        </a:solidFill>
                        <a:latin typeface="Cambria Math" panose="02040503050406030204" pitchFamily="18" charset="0"/>
                      </a:rPr>
                      <m:t> </m:t>
                    </m:r>
                    <m:sSub>
                      <m:sSubPr>
                        <m:ctrlPr>
                          <a:rPr lang="en-US" sz="1400" i="1" smtClean="0">
                            <a:solidFill>
                              <a:schemeClr val="accent2">
                                <a:lumMod val="75000"/>
                              </a:schemeClr>
                            </a:solidFill>
                            <a:latin typeface="Cambria Math" panose="02040503050406030204" pitchFamily="18" charset="0"/>
                          </a:rPr>
                        </m:ctrlPr>
                      </m:sSubPr>
                      <m:e>
                        <m:r>
                          <a:rPr lang="en-US" sz="1400" b="0" i="1" smtClean="0">
                            <a:solidFill>
                              <a:schemeClr val="accent2">
                                <a:lumMod val="75000"/>
                              </a:schemeClr>
                            </a:solidFill>
                            <a:latin typeface="Cambria Math" panose="02040503050406030204" pitchFamily="18" charset="0"/>
                          </a:rPr>
                          <m:t>𝑉</m:t>
                        </m:r>
                      </m:e>
                      <m:sub>
                        <m:r>
                          <a:rPr lang="en-US" sz="1400" b="0" i="1" smtClean="0">
                            <a:solidFill>
                              <a:schemeClr val="accent2">
                                <a:lumMod val="75000"/>
                              </a:schemeClr>
                            </a:solidFill>
                            <a:latin typeface="Cambria Math" panose="02040503050406030204" pitchFamily="18" charset="0"/>
                          </a:rPr>
                          <m:t>𝐵𝑇</m:t>
                        </m:r>
                      </m:sub>
                    </m:sSub>
                  </m:oMath>
                </a14:m>
                <a:r>
                  <a:rPr lang="en-US" sz="1400" dirty="0">
                    <a:solidFill>
                      <a:schemeClr val="accent2">
                        <a:lumMod val="75000"/>
                      </a:schemeClr>
                    </a:solidFill>
                  </a:rPr>
                  <a:t> ~ </a:t>
                </a:r>
                <a14:m>
                  <m:oMath xmlns:m="http://schemas.openxmlformats.org/officeDocument/2006/math">
                    <m:r>
                      <a:rPr lang="en-US" sz="1400" i="1">
                        <a:solidFill>
                          <a:schemeClr val="accent2">
                            <a:lumMod val="75000"/>
                          </a:schemeClr>
                        </a:solidFill>
                        <a:latin typeface="Cambria Math" panose="02040503050406030204" pitchFamily="18" charset="0"/>
                      </a:rPr>
                      <m:t>3</m:t>
                    </m:r>
                    <m:sSup>
                      <m:sSupPr>
                        <m:ctrlPr>
                          <a:rPr lang="en-US" sz="1400" i="1">
                            <a:solidFill>
                              <a:schemeClr val="accent2">
                                <a:lumMod val="75000"/>
                              </a:schemeClr>
                            </a:solidFill>
                            <a:latin typeface="Cambria Math" panose="02040503050406030204" pitchFamily="18" charset="0"/>
                          </a:rPr>
                        </m:ctrlPr>
                      </m:sSupPr>
                      <m:e>
                        <m:r>
                          <a:rPr lang="en-US" sz="1400" i="1">
                            <a:solidFill>
                              <a:schemeClr val="accent2">
                                <a:lumMod val="75000"/>
                              </a:schemeClr>
                            </a:solidFill>
                            <a:latin typeface="Cambria Math" panose="02040503050406030204" pitchFamily="18" charset="0"/>
                          </a:rPr>
                          <m:t>𝑚</m:t>
                        </m:r>
                      </m:e>
                      <m:sup>
                        <m:r>
                          <a:rPr lang="en-US" sz="1400" i="1">
                            <a:solidFill>
                              <a:schemeClr val="accent2">
                                <a:lumMod val="75000"/>
                              </a:schemeClr>
                            </a:solidFill>
                            <a:latin typeface="Cambria Math" panose="02040503050406030204" pitchFamily="18" charset="0"/>
                          </a:rPr>
                          <m:t>3</m:t>
                        </m:r>
                      </m:sup>
                    </m:sSup>
                  </m:oMath>
                </a14:m>
                <a:r>
                  <a:rPr lang="en-US" sz="1400" dirty="0">
                    <a:solidFill>
                      <a:schemeClr val="accent2">
                        <a:lumMod val="75000"/>
                      </a:schemeClr>
                    </a:solidFill>
                  </a:rPr>
                  <a:t> </a:t>
                </a:r>
              </a:p>
            </p:txBody>
          </p:sp>
        </mc:Choice>
        <mc:Fallback xmlns="">
          <p:sp>
            <p:nvSpPr>
              <p:cNvPr id="18" name="TextBox 17">
                <a:extLst>
                  <a:ext uri="{FF2B5EF4-FFF2-40B4-BE49-F238E27FC236}">
                    <a16:creationId xmlns:a16="http://schemas.microsoft.com/office/drawing/2014/main" id="{6981FF28-523D-329D-0D7A-A90C4467B676}"/>
                  </a:ext>
                </a:extLst>
              </p:cNvPr>
              <p:cNvSpPr txBox="1">
                <a:spLocks noRot="1" noChangeAspect="1" noMove="1" noResize="1" noEditPoints="1" noAdjustHandles="1" noChangeArrowheads="1" noChangeShapeType="1" noTextEdit="1"/>
              </p:cNvSpPr>
              <p:nvPr/>
            </p:nvSpPr>
            <p:spPr>
              <a:xfrm>
                <a:off x="8061501" y="4047555"/>
                <a:ext cx="3433666" cy="523220"/>
              </a:xfrm>
              <a:prstGeom prst="rect">
                <a:avLst/>
              </a:prstGeom>
              <a:blipFill>
                <a:blip r:embed="rId5"/>
                <a:stretch>
                  <a:fillRect l="-532" t="-1163" b="-11628"/>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E701BB51-0055-B565-9E5F-142237BCEABF}"/>
              </a:ext>
            </a:extLst>
          </p:cNvPr>
          <p:cNvCxnSpPr>
            <a:cxnSpLocks/>
          </p:cNvCxnSpPr>
          <p:nvPr/>
        </p:nvCxnSpPr>
        <p:spPr>
          <a:xfrm flipH="1">
            <a:off x="7949533" y="4588731"/>
            <a:ext cx="699796" cy="914400"/>
          </a:xfrm>
          <a:prstGeom prst="straightConnector1">
            <a:avLst/>
          </a:prstGeom>
          <a:ln w="25400">
            <a:solidFill>
              <a:schemeClr val="accent2">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900BA7D0-65BD-5AE3-905B-B4195D8F58E9}"/>
              </a:ext>
            </a:extLst>
          </p:cNvPr>
          <p:cNvSpPr txBox="1"/>
          <p:nvPr/>
        </p:nvSpPr>
        <p:spPr>
          <a:xfrm>
            <a:off x="748145" y="5858988"/>
            <a:ext cx="10681855" cy="523220"/>
          </a:xfrm>
          <a:prstGeom prst="rect">
            <a:avLst/>
          </a:prstGeom>
          <a:noFill/>
        </p:spPr>
        <p:txBody>
          <a:bodyPr wrap="square" rtlCol="0">
            <a:spAutoFit/>
          </a:bodyPr>
          <a:lstStyle/>
          <a:p>
            <a:r>
              <a:rPr lang="en-US" sz="1400" dirty="0"/>
              <a:t>Note: the data for the test we are using is only for the 28 g trap which broke through because it warmed. We have a </a:t>
            </a:r>
            <a:r>
              <a:rPr lang="en-US" sz="1400" dirty="0" err="1"/>
              <a:t>seperate</a:t>
            </a:r>
            <a:r>
              <a:rPr lang="en-US" sz="1400" dirty="0"/>
              <a:t> 2.7-day test with no breakthrough described in Michael Bowles thesis, but without the output data vs. time.</a:t>
            </a:r>
          </a:p>
        </p:txBody>
      </p:sp>
    </p:spTree>
    <p:extLst>
      <p:ext uri="{BB962C8B-B14F-4D97-AF65-F5344CB8AC3E}">
        <p14:creationId xmlns:p14="http://schemas.microsoft.com/office/powerpoint/2010/main" val="2368087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F6544C-DFB1-8031-A9DF-879531820111}"/>
              </a:ext>
            </a:extLst>
          </p:cNvPr>
          <p:cNvSpPr/>
          <p:nvPr/>
        </p:nvSpPr>
        <p:spPr>
          <a:xfrm>
            <a:off x="693964" y="3296038"/>
            <a:ext cx="1706336" cy="326571"/>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B1EBB6-0E16-B5EE-C3DD-635DDD6D2A39}"/>
              </a:ext>
            </a:extLst>
          </p:cNvPr>
          <p:cNvSpPr/>
          <p:nvPr/>
        </p:nvSpPr>
        <p:spPr>
          <a:xfrm>
            <a:off x="204107" y="163285"/>
            <a:ext cx="11781064" cy="124097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07B870-A317-42B7-B42D-D94FC2F0170E}"/>
              </a:ext>
            </a:extLst>
          </p:cNvPr>
          <p:cNvSpPr>
            <a:spLocks noGrp="1"/>
          </p:cNvSpPr>
          <p:nvPr>
            <p:ph type="title"/>
          </p:nvPr>
        </p:nvSpPr>
        <p:spPr>
          <a:xfrm>
            <a:off x="732063" y="503920"/>
            <a:ext cx="10665279" cy="696232"/>
          </a:xfrm>
        </p:spPr>
        <p:txBody>
          <a:bodyPr>
            <a:normAutofit fontScale="90000"/>
          </a:bodyPr>
          <a:lstStyle/>
          <a:p>
            <a:pPr algn="ctr"/>
            <a:r>
              <a:rPr lang="en-US" dirty="0">
                <a:solidFill>
                  <a:schemeClr val="bg1"/>
                </a:solidFill>
              </a:rPr>
              <a:t>2b: Determine the Activity of the N2 Volume Used for Pylon Test</a:t>
            </a:r>
          </a:p>
        </p:txBody>
      </p:sp>
      <p:sp>
        <p:nvSpPr>
          <p:cNvPr id="5" name="Rectangle 4">
            <a:extLst>
              <a:ext uri="{FF2B5EF4-FFF2-40B4-BE49-F238E27FC236}">
                <a16:creationId xmlns:a16="http://schemas.microsoft.com/office/drawing/2014/main" id="{7219E950-203B-93FE-248C-568D44CC4B67}"/>
              </a:ext>
            </a:extLst>
          </p:cNvPr>
          <p:cNvSpPr/>
          <p:nvPr/>
        </p:nvSpPr>
        <p:spPr>
          <a:xfrm>
            <a:off x="253094" y="193221"/>
            <a:ext cx="11691257" cy="1251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bottle of alcohol&#10;&#10;Description automatically generated with low confidence">
            <a:extLst>
              <a:ext uri="{FF2B5EF4-FFF2-40B4-BE49-F238E27FC236}">
                <a16:creationId xmlns:a16="http://schemas.microsoft.com/office/drawing/2014/main" id="{8B2AFC6D-7C99-3B21-44F0-A0B9E24CB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5112" y="3079101"/>
            <a:ext cx="1299106" cy="2506445"/>
          </a:xfrm>
          <a:prstGeom prst="rect">
            <a:avLst/>
          </a:prstGeom>
        </p:spPr>
      </p:pic>
      <p:pic>
        <p:nvPicPr>
          <p:cNvPr id="16" name="Picture 15" descr="A picture containing text, bottle, device, meter&#10;&#10;Description automatically generated">
            <a:extLst>
              <a:ext uri="{FF2B5EF4-FFF2-40B4-BE49-F238E27FC236}">
                <a16:creationId xmlns:a16="http://schemas.microsoft.com/office/drawing/2014/main" id="{3A8D1648-2B14-7641-65D4-FF19C1625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5058" y="5626359"/>
            <a:ext cx="1319122" cy="593421"/>
          </a:xfrm>
          <a:prstGeom prst="rect">
            <a:avLst/>
          </a:prstGeom>
        </p:spPr>
      </p:pic>
      <p:sp>
        <p:nvSpPr>
          <p:cNvPr id="17" name="Rectangle 16">
            <a:extLst>
              <a:ext uri="{FF2B5EF4-FFF2-40B4-BE49-F238E27FC236}">
                <a16:creationId xmlns:a16="http://schemas.microsoft.com/office/drawing/2014/main" id="{01EF5193-C6BF-9671-9D4F-18C18216A4AE}"/>
              </a:ext>
            </a:extLst>
          </p:cNvPr>
          <p:cNvSpPr/>
          <p:nvPr/>
        </p:nvSpPr>
        <p:spPr>
          <a:xfrm>
            <a:off x="9562711" y="4934728"/>
            <a:ext cx="1200150" cy="318407"/>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463308B-1F94-9F8D-EFA6-760FB73868DC}"/>
              </a:ext>
            </a:extLst>
          </p:cNvPr>
          <p:cNvSpPr>
            <a:spLocks noGrp="1"/>
          </p:cNvSpPr>
          <p:nvPr>
            <p:ph type="dt" sz="half" idx="10"/>
          </p:nvPr>
        </p:nvSpPr>
        <p:spPr/>
        <p:txBody>
          <a:bodyPr/>
          <a:lstStyle/>
          <a:p>
            <a:fld id="{DDE0A5CC-2E02-4162-B6ED-80AE94175F71}" type="datetime1">
              <a:rPr lang="en-US" smtClean="0"/>
              <a:t>2/7/2023</a:t>
            </a:fld>
            <a:endParaRPr lang="en-US"/>
          </a:p>
        </p:txBody>
      </p:sp>
      <p:sp>
        <p:nvSpPr>
          <p:cNvPr id="6" name="Slide Number Placeholder 5">
            <a:extLst>
              <a:ext uri="{FF2B5EF4-FFF2-40B4-BE49-F238E27FC236}">
                <a16:creationId xmlns:a16="http://schemas.microsoft.com/office/drawing/2014/main" id="{9258467E-964B-6474-76CC-70CAAE495C89}"/>
              </a:ext>
            </a:extLst>
          </p:cNvPr>
          <p:cNvSpPr>
            <a:spLocks noGrp="1"/>
          </p:cNvSpPr>
          <p:nvPr>
            <p:ph type="sldNum" sz="quarter" idx="12"/>
          </p:nvPr>
        </p:nvSpPr>
        <p:spPr/>
        <p:txBody>
          <a:bodyPr/>
          <a:lstStyle/>
          <a:p>
            <a:fld id="{F2B169C5-0C64-4145-B25B-51CDE906BD8B}" type="slidenum">
              <a:rPr lang="en-US" smtClean="0"/>
              <a:t>9</a:t>
            </a:fld>
            <a:endParaRPr lang="en-US"/>
          </a:p>
        </p:txBody>
      </p:sp>
      <p:pic>
        <p:nvPicPr>
          <p:cNvPr id="7" name="Picture 6">
            <a:extLst>
              <a:ext uri="{FF2B5EF4-FFF2-40B4-BE49-F238E27FC236}">
                <a16:creationId xmlns:a16="http://schemas.microsoft.com/office/drawing/2014/main" id="{46180E5C-82C3-A45F-5FE4-8F2E04EF1814}"/>
              </a:ext>
            </a:extLst>
          </p:cNvPr>
          <p:cNvPicPr>
            <a:picLocks noChangeAspect="1"/>
          </p:cNvPicPr>
          <p:nvPr/>
        </p:nvPicPr>
        <p:blipFill>
          <a:blip r:embed="rId4"/>
          <a:stretch>
            <a:fillRect/>
          </a:stretch>
        </p:blipFill>
        <p:spPr>
          <a:xfrm>
            <a:off x="7980046" y="3079102"/>
            <a:ext cx="1431334" cy="3156517"/>
          </a:xfrm>
          <a:prstGeom prst="rect">
            <a:avLst/>
          </a:prstGeom>
        </p:spPr>
      </p:pic>
      <p:sp>
        <p:nvSpPr>
          <p:cNvPr id="8" name="TextBox 7">
            <a:extLst>
              <a:ext uri="{FF2B5EF4-FFF2-40B4-BE49-F238E27FC236}">
                <a16:creationId xmlns:a16="http://schemas.microsoft.com/office/drawing/2014/main" id="{2A2280A5-F15F-EAFD-521D-D75378D1EB52}"/>
              </a:ext>
            </a:extLst>
          </p:cNvPr>
          <p:cNvSpPr txBox="1"/>
          <p:nvPr/>
        </p:nvSpPr>
        <p:spPr>
          <a:xfrm>
            <a:off x="7886700" y="6221186"/>
            <a:ext cx="3115051" cy="523220"/>
          </a:xfrm>
          <a:prstGeom prst="rect">
            <a:avLst/>
          </a:prstGeom>
          <a:noFill/>
        </p:spPr>
        <p:txBody>
          <a:bodyPr wrap="square" rtlCol="0">
            <a:spAutoFit/>
          </a:bodyPr>
          <a:lstStyle/>
          <a:p>
            <a:r>
              <a:rPr lang="en-US" sz="1400" dirty="0"/>
              <a:t>Image of Pylon-1025 Rn-222 source and information for our specific source.</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7FF1D05-C3DB-6891-E43D-B902324E7F76}"/>
                  </a:ext>
                </a:extLst>
              </p:cNvPr>
              <p:cNvSpPr txBox="1">
                <a:spLocks/>
              </p:cNvSpPr>
              <p:nvPr/>
            </p:nvSpPr>
            <p:spPr>
              <a:xfrm>
                <a:off x="653143" y="1633601"/>
                <a:ext cx="10938401" cy="4351338"/>
              </a:xfrm>
              <a:prstGeom prst="rect">
                <a:avLst/>
              </a:prstGeom>
            </p:spPr>
            <p:txBody>
              <a:bodyPr vert="horz" lIns="91440" tIns="45720" rIns="91440" bIns="45720" rtlCol="0">
                <a:normAutofit lnSpcReduction="1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The pylon source is a Ra-226 powder encapsulated to provide a continuous supply of Rn-222 gas. When placed inline with a carrier gas provides a known activity for a metered supply of gas. Schematic of test setup shown on previous slide.</a:t>
                </a:r>
              </a:p>
              <a:p>
                <a:pPr marL="0" indent="0">
                  <a:buFont typeface="Arial" panose="020B0604020202020204" pitchFamily="34" charset="0"/>
                  <a:buNone/>
                </a:pPr>
                <a:r>
                  <a:rPr lang="en-US" sz="2000" dirty="0"/>
                  <a:t>The source used in the breakthrough test is the pylon-1025 and the amount of Rn continuously available is 1.4779e4 </a:t>
                </a:r>
                <a:r>
                  <a:rPr lang="en-US" sz="2000" dirty="0" err="1"/>
                  <a:t>mBq</a:t>
                </a:r>
                <a:r>
                  <a:rPr lang="en-US" sz="2000" dirty="0"/>
                  <a:t>/min. As the test runs for a period of 5 hours this results in a total activity of</a:t>
                </a:r>
              </a:p>
              <a:p>
                <a:pPr marL="0" indent="0">
                  <a:buFont typeface="Arial" panose="020B0604020202020204" pitchFamily="34" charset="0"/>
                  <a:buNone/>
                </a:pPr>
                <a:endParaRPr lang="en-US" sz="200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1.4</m:t>
                          </m:r>
                          <m:r>
                            <a:rPr lang="en-US" sz="2000" b="0" i="1" smtClean="0">
                              <a:latin typeface="Cambria Math" panose="02040503050406030204" pitchFamily="18" charset="0"/>
                            </a:rPr>
                            <m:t>8</m:t>
                          </m:r>
                          <m:r>
                            <a:rPr lang="en-US" sz="2000" i="1">
                              <a:latin typeface="Cambria Math" panose="02040503050406030204" pitchFamily="18" charset="0"/>
                            </a:rPr>
                            <m:t>𝑒</m:t>
                          </m:r>
                          <m:r>
                            <a:rPr lang="en-US" sz="2000" i="1">
                              <a:latin typeface="Cambria Math" panose="02040503050406030204" pitchFamily="18" charset="0"/>
                            </a:rPr>
                            <m:t>4 </m:t>
                          </m:r>
                          <m:r>
                            <a:rPr lang="en-US" sz="2000" i="1">
                              <a:latin typeface="Cambria Math" panose="02040503050406030204" pitchFamily="18" charset="0"/>
                            </a:rPr>
                            <m:t>𝑚𝐵𝑞</m:t>
                          </m:r>
                        </m:num>
                        <m:den>
                          <m:r>
                            <a:rPr lang="en-US" sz="2000" i="1">
                              <a:latin typeface="Cambria Math" panose="02040503050406030204" pitchFamily="18" charset="0"/>
                            </a:rPr>
                            <m:t>𝑚𝑖𝑛</m:t>
                          </m:r>
                        </m:den>
                      </m:f>
                      <m:r>
                        <a:rPr lang="en-US" sz="2000" i="1">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60 </m:t>
                          </m:r>
                          <m:r>
                            <a:rPr lang="en-US" sz="2000" i="1">
                              <a:latin typeface="Cambria Math" panose="02040503050406030204" pitchFamily="18" charset="0"/>
                            </a:rPr>
                            <m:t>𝑚𝑖𝑛</m:t>
                          </m:r>
                        </m:num>
                        <m:den>
                          <m:r>
                            <a:rPr lang="en-US" sz="2000" i="1">
                              <a:latin typeface="Cambria Math" panose="02040503050406030204" pitchFamily="18" charset="0"/>
                            </a:rPr>
                            <m:t>h𝑜𝑢𝑟</m:t>
                          </m:r>
                        </m:den>
                      </m:f>
                      <m:r>
                        <a:rPr lang="en-US" sz="2000" i="1">
                          <a:latin typeface="Cambria Math" panose="02040503050406030204" pitchFamily="18" charset="0"/>
                        </a:rPr>
                        <m:t> ∗5 </m:t>
                      </m:r>
                      <m:r>
                        <a:rPr lang="en-US" sz="2000" i="1">
                          <a:latin typeface="Cambria Math" panose="02040503050406030204" pitchFamily="18" charset="0"/>
                        </a:rPr>
                        <m:t>h𝑜𝑢𝑟𝑠</m:t>
                      </m:r>
                      <m:r>
                        <a:rPr lang="en-US" sz="2000" i="1">
                          <a:latin typeface="Cambria Math" panose="02040503050406030204" pitchFamily="18" charset="0"/>
                        </a:rPr>
                        <m:t>=4.43</m:t>
                      </m:r>
                      <m:r>
                        <a:rPr lang="en-US" sz="2000" i="1">
                          <a:latin typeface="Cambria Math" panose="02040503050406030204" pitchFamily="18" charset="0"/>
                        </a:rPr>
                        <m:t>𝑒</m:t>
                      </m:r>
                      <m:r>
                        <a:rPr lang="en-US" sz="2000" i="1">
                          <a:latin typeface="Cambria Math" panose="02040503050406030204" pitchFamily="18" charset="0"/>
                        </a:rPr>
                        <m:t>6 </m:t>
                      </m:r>
                      <m:r>
                        <a:rPr lang="en-US" sz="2000" i="1">
                          <a:latin typeface="Cambria Math" panose="02040503050406030204" pitchFamily="18" charset="0"/>
                        </a:rPr>
                        <m:t>𝑚𝐵𝑞</m:t>
                      </m:r>
                    </m:oMath>
                  </m:oMathPara>
                </a14:m>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Given a total volume of N2 boil-off of 3000 L we get an </a:t>
                </a:r>
              </a:p>
              <a:p>
                <a:pPr marL="0" indent="0">
                  <a:buFont typeface="Arial" panose="020B0604020202020204" pitchFamily="34" charset="0"/>
                  <a:buNone/>
                </a:pPr>
                <a:r>
                  <a:rPr lang="en-US" sz="2000" dirty="0"/>
                  <a:t>activity concentration of</a:t>
                </a:r>
              </a:p>
              <a:p>
                <a:pPr marL="0" indent="0">
                  <a:buFont typeface="Arial" panose="020B0604020202020204" pitchFamily="34" charset="0"/>
                  <a:buNone/>
                </a:pPr>
                <a:endParaRPr lang="en-US" sz="200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4.43</m:t>
                          </m:r>
                          <m:r>
                            <a:rPr lang="en-US" sz="2000" i="1">
                              <a:latin typeface="Cambria Math" panose="02040503050406030204" pitchFamily="18" charset="0"/>
                            </a:rPr>
                            <m:t>𝑒</m:t>
                          </m:r>
                          <m:r>
                            <a:rPr lang="en-US" sz="2000" i="1">
                              <a:latin typeface="Cambria Math" panose="02040503050406030204" pitchFamily="18" charset="0"/>
                            </a:rPr>
                            <m:t>6 </m:t>
                          </m:r>
                          <m:r>
                            <a:rPr lang="en-US" sz="2000" i="1">
                              <a:latin typeface="Cambria Math" panose="02040503050406030204" pitchFamily="18" charset="0"/>
                            </a:rPr>
                            <m:t>𝑚𝐵𝑞</m:t>
                          </m:r>
                        </m:num>
                        <m:den>
                          <m:r>
                            <a:rPr lang="en-US" sz="2000" i="1">
                              <a:latin typeface="Cambria Math" panose="02040503050406030204" pitchFamily="18" charset="0"/>
                            </a:rPr>
                            <m:t>3000 </m:t>
                          </m:r>
                          <m:r>
                            <a:rPr lang="en-US" sz="2000" i="1">
                              <a:latin typeface="Cambria Math" panose="02040503050406030204" pitchFamily="18" charset="0"/>
                            </a:rPr>
                            <m:t>𝐿</m:t>
                          </m:r>
                        </m:den>
                      </m:f>
                      <m:r>
                        <a:rPr lang="en-US" sz="2000" i="1">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1000 </m:t>
                          </m:r>
                          <m:r>
                            <a:rPr lang="en-US" sz="2000" i="1">
                              <a:latin typeface="Cambria Math" panose="02040503050406030204" pitchFamily="18" charset="0"/>
                            </a:rPr>
                            <m:t>𝐿</m:t>
                          </m:r>
                        </m:num>
                        <m:den>
                          <m:sSup>
                            <m:sSupPr>
                              <m:ctrlPr>
                                <a:rPr lang="en-US" sz="2000" i="1">
                                  <a:latin typeface="Cambria Math" panose="02040503050406030204" pitchFamily="18" charset="0"/>
                                </a:rPr>
                              </m:ctrlPr>
                            </m:sSupPr>
                            <m:e>
                              <m:r>
                                <a:rPr lang="en-US" sz="2000" i="1">
                                  <a:latin typeface="Cambria Math" panose="02040503050406030204" pitchFamily="18" charset="0"/>
                                </a:rPr>
                                <m:t>𝑚</m:t>
                              </m:r>
                            </m:e>
                            <m:sup>
                              <m:r>
                                <a:rPr lang="en-US" sz="2000" i="1">
                                  <a:latin typeface="Cambria Math" panose="02040503050406030204" pitchFamily="18" charset="0"/>
                                </a:rPr>
                                <m:t>3</m:t>
                              </m:r>
                            </m:sup>
                          </m:sSup>
                        </m:den>
                      </m:f>
                      <m:r>
                        <a:rPr lang="en-US" sz="2000" i="1">
                          <a:latin typeface="Cambria Math" panose="02040503050406030204" pitchFamily="18" charset="0"/>
                        </a:rPr>
                        <m:t>=1.4</m:t>
                      </m:r>
                      <m:r>
                        <a:rPr lang="en-US" sz="2000" b="0" i="1" smtClean="0">
                          <a:latin typeface="Cambria Math" panose="02040503050406030204" pitchFamily="18" charset="0"/>
                        </a:rPr>
                        <m:t>8</m:t>
                      </m:r>
                      <m:r>
                        <a:rPr lang="en-US" sz="2000" i="1">
                          <a:latin typeface="Cambria Math" panose="02040503050406030204" pitchFamily="18" charset="0"/>
                        </a:rPr>
                        <m:t>𝑒</m:t>
                      </m:r>
                      <m:r>
                        <a:rPr lang="en-US" sz="2000" i="1">
                          <a:latin typeface="Cambria Math" panose="02040503050406030204" pitchFamily="18" charset="0"/>
                        </a:rPr>
                        <m:t>6 </m:t>
                      </m:r>
                      <m:f>
                        <m:fPr>
                          <m:ctrlPr>
                            <a:rPr lang="en-US" sz="2000" i="1">
                              <a:latin typeface="Cambria Math" panose="02040503050406030204" pitchFamily="18" charset="0"/>
                            </a:rPr>
                          </m:ctrlPr>
                        </m:fPr>
                        <m:num>
                          <m:r>
                            <a:rPr lang="en-US" sz="2000" i="1">
                              <a:latin typeface="Cambria Math" panose="02040503050406030204" pitchFamily="18" charset="0"/>
                            </a:rPr>
                            <m:t>𝑚𝐵𝑞</m:t>
                          </m:r>
                        </m:num>
                        <m:den>
                          <m:sSup>
                            <m:sSupPr>
                              <m:ctrlPr>
                                <a:rPr lang="en-US" sz="2000" i="1">
                                  <a:latin typeface="Cambria Math" panose="02040503050406030204" pitchFamily="18" charset="0"/>
                                </a:rPr>
                              </m:ctrlPr>
                            </m:sSupPr>
                            <m:e>
                              <m:r>
                                <a:rPr lang="en-US" sz="2000" i="1">
                                  <a:latin typeface="Cambria Math" panose="02040503050406030204" pitchFamily="18" charset="0"/>
                                </a:rPr>
                                <m:t>𝑚</m:t>
                              </m:r>
                            </m:e>
                            <m:sup>
                              <m:r>
                                <a:rPr lang="en-US" sz="2000" i="1">
                                  <a:latin typeface="Cambria Math" panose="02040503050406030204" pitchFamily="18" charset="0"/>
                                </a:rPr>
                                <m:t>3</m:t>
                              </m:r>
                            </m:sup>
                          </m:sSup>
                        </m:den>
                      </m:f>
                    </m:oMath>
                  </m:oMathPara>
                </a14:m>
                <a:endParaRPr lang="en-US" sz="2000" dirty="0"/>
              </a:p>
            </p:txBody>
          </p:sp>
        </mc:Choice>
        <mc:Fallback xmlns="">
          <p:sp>
            <p:nvSpPr>
              <p:cNvPr id="14" name="Content Placeholder 2">
                <a:extLst>
                  <a:ext uri="{FF2B5EF4-FFF2-40B4-BE49-F238E27FC236}">
                    <a16:creationId xmlns:a16="http://schemas.microsoft.com/office/drawing/2014/main" id="{E7FF1D05-C3DB-6891-E43D-B902324E7F76}"/>
                  </a:ext>
                </a:extLst>
              </p:cNvPr>
              <p:cNvSpPr txBox="1">
                <a:spLocks noRot="1" noChangeAspect="1" noMove="1" noResize="1" noEditPoints="1" noAdjustHandles="1" noChangeArrowheads="1" noChangeShapeType="1" noTextEdit="1"/>
              </p:cNvSpPr>
              <p:nvPr/>
            </p:nvSpPr>
            <p:spPr>
              <a:xfrm>
                <a:off x="653143" y="1633601"/>
                <a:ext cx="10938401" cy="4351338"/>
              </a:xfrm>
              <a:prstGeom prst="rect">
                <a:avLst/>
              </a:prstGeom>
              <a:blipFill>
                <a:blip r:embed="rId5"/>
                <a:stretch>
                  <a:fillRect l="-557" t="-2101" r="-1003"/>
                </a:stretch>
              </a:blipFill>
            </p:spPr>
            <p:txBody>
              <a:bodyPr/>
              <a:lstStyle/>
              <a:p>
                <a:r>
                  <a:rPr lang="en-US">
                    <a:noFill/>
                  </a:rPr>
                  <a:t> </a:t>
                </a:r>
              </a:p>
            </p:txBody>
          </p:sp>
        </mc:Fallback>
      </mc:AlternateContent>
    </p:spTree>
    <p:extLst>
      <p:ext uri="{BB962C8B-B14F-4D97-AF65-F5344CB8AC3E}">
        <p14:creationId xmlns:p14="http://schemas.microsoft.com/office/powerpoint/2010/main" val="2067041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961</TotalTime>
  <Words>1214</Words>
  <Application>Microsoft Office PowerPoint</Application>
  <PresentationFormat>Widescreen</PresentationFormat>
  <Paragraphs>133</Paragraphs>
  <Slides>13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0" baseType="lpstr">
      <vt:lpstr>Arial</vt:lpstr>
      <vt:lpstr>Calibri</vt:lpstr>
      <vt:lpstr>Calibri Light</vt:lpstr>
      <vt:lpstr>Cambria Math</vt:lpstr>
      <vt:lpstr>Edwardian Script ITC</vt:lpstr>
      <vt:lpstr>Office Theme</vt:lpstr>
      <vt:lpstr>PDF</vt:lpstr>
      <vt:lpstr>PowerPoint Presentation</vt:lpstr>
      <vt:lpstr>Assigned Task</vt:lpstr>
      <vt:lpstr>Outline</vt:lpstr>
      <vt:lpstr>PowerPoint Presentation</vt:lpstr>
      <vt:lpstr>PowerPoint Presentation</vt:lpstr>
      <vt:lpstr>PowerPoint Presentation</vt:lpstr>
      <vt:lpstr>Schematic and Actual Test Setup Used for Pylon Test</vt:lpstr>
      <vt:lpstr>2a: Determine the Volume of N2 Used for Pylon Test</vt:lpstr>
      <vt:lpstr>2b: Determine the Activity of the N2 Volume Used for Pylon Test</vt:lpstr>
      <vt:lpstr>2c: Determine the Carbon Trap Efficiency for Pylon Test</vt:lpstr>
      <vt:lpstr>The Saratech Synthetic Carbon Emanation and Environmental Backgrounds Must be Taken Into Consideration</vt:lpstr>
      <vt:lpstr>3: Determine an Upper Limit on the Amount of Radon that Makes it into the Brass-Wool Trap.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Haiston</dc:creator>
  <cp:lastModifiedBy>James Haiston</cp:lastModifiedBy>
  <cp:revision>90</cp:revision>
  <dcterms:created xsi:type="dcterms:W3CDTF">2023-02-01T19:31:42Z</dcterms:created>
  <dcterms:modified xsi:type="dcterms:W3CDTF">2023-02-07T17:59:46Z</dcterms:modified>
</cp:coreProperties>
</file>